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46"/>
  </p:notesMasterIdLst>
  <p:sldIdLst>
    <p:sldId id="256" r:id="rId2"/>
    <p:sldId id="304" r:id="rId3"/>
    <p:sldId id="257" r:id="rId4"/>
    <p:sldId id="307" r:id="rId5"/>
    <p:sldId id="268" r:id="rId6"/>
    <p:sldId id="258" r:id="rId7"/>
    <p:sldId id="259" r:id="rId8"/>
    <p:sldId id="260" r:id="rId9"/>
    <p:sldId id="262" r:id="rId10"/>
    <p:sldId id="264" r:id="rId11"/>
    <p:sldId id="265" r:id="rId12"/>
    <p:sldId id="266" r:id="rId13"/>
    <p:sldId id="271" r:id="rId14"/>
    <p:sldId id="272" r:id="rId15"/>
    <p:sldId id="274" r:id="rId16"/>
    <p:sldId id="276" r:id="rId17"/>
    <p:sldId id="308" r:id="rId18"/>
    <p:sldId id="277" r:id="rId19"/>
    <p:sldId id="278" r:id="rId20"/>
    <p:sldId id="279" r:id="rId21"/>
    <p:sldId id="281" r:id="rId22"/>
    <p:sldId id="283" r:id="rId23"/>
    <p:sldId id="284" r:id="rId24"/>
    <p:sldId id="285" r:id="rId25"/>
    <p:sldId id="286" r:id="rId26"/>
    <p:sldId id="287" r:id="rId27"/>
    <p:sldId id="288" r:id="rId28"/>
    <p:sldId id="289" r:id="rId29"/>
    <p:sldId id="290" r:id="rId30"/>
    <p:sldId id="291" r:id="rId31"/>
    <p:sldId id="292" r:id="rId32"/>
    <p:sldId id="293" r:id="rId33"/>
    <p:sldId id="294" r:id="rId34"/>
    <p:sldId id="295" r:id="rId35"/>
    <p:sldId id="296" r:id="rId36"/>
    <p:sldId id="297" r:id="rId37"/>
    <p:sldId id="298" r:id="rId38"/>
    <p:sldId id="299" r:id="rId39"/>
    <p:sldId id="303" r:id="rId40"/>
    <p:sldId id="302" r:id="rId41"/>
    <p:sldId id="300" r:id="rId42"/>
    <p:sldId id="301" r:id="rId43"/>
    <p:sldId id="305" r:id="rId44"/>
    <p:sldId id="306"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 d="1"/>
        <a:sy n="1" d="1"/>
      </p:scale>
      <p:origin x="0" y="0"/>
    </p:cViewPr>
  </p:notesTextViewPr>
  <p:sorterViewPr>
    <p:cViewPr>
      <p:scale>
        <a:sx n="100" d="100"/>
        <a:sy n="100" d="100"/>
      </p:scale>
      <p:origin x="0" y="295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386342-1EF3-4CA1-BD85-37B1A8DD609A}" type="datetimeFigureOut">
              <a:rPr lang="en-US" smtClean="0"/>
              <a:t>3/13/2013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785EE0-AA16-4A7F-8AE0-4C9F3BCD84CC}" type="slidenum">
              <a:rPr lang="en-US" smtClean="0"/>
              <a:t>‹#›</a:t>
            </a:fld>
            <a:endParaRPr lang="en-US"/>
          </a:p>
        </p:txBody>
      </p:sp>
    </p:spTree>
    <p:extLst>
      <p:ext uri="{BB962C8B-B14F-4D97-AF65-F5344CB8AC3E}">
        <p14:creationId xmlns:p14="http://schemas.microsoft.com/office/powerpoint/2010/main" val="19892878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4785EE0-AA16-4A7F-8AE0-4C9F3BCD84CC}" type="slidenum">
              <a:rPr lang="en-US" smtClean="0"/>
              <a:t>1</a:t>
            </a:fld>
            <a:endParaRPr lang="en-US"/>
          </a:p>
        </p:txBody>
      </p:sp>
    </p:spTree>
    <p:extLst>
      <p:ext uri="{BB962C8B-B14F-4D97-AF65-F5344CB8AC3E}">
        <p14:creationId xmlns:p14="http://schemas.microsoft.com/office/powerpoint/2010/main" val="132184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2C28ABCB-9428-4F4F-BA59-ED88BDD72A7E}" type="datetimeFigureOut">
              <a:rPr lang="en-US" smtClean="0"/>
              <a:t>3/13/2013</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994A72A-1D9E-4749-B7DE-7400C34BA8BD}"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28ABCB-9428-4F4F-BA59-ED88BDD72A7E}" type="datetimeFigureOut">
              <a:rPr lang="en-US" smtClean="0"/>
              <a:t>3/13/2013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94A72A-1D9E-4749-B7DE-7400C34BA8B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7994A72A-1D9E-4749-B7DE-7400C34BA8BD}"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28ABCB-9428-4F4F-BA59-ED88BDD72A7E}" type="datetimeFigureOut">
              <a:rPr lang="en-US" smtClean="0"/>
              <a:t>3/13/2013</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2C28ABCB-9428-4F4F-BA59-ED88BDD72A7E}" type="datetimeFigureOut">
              <a:rPr lang="en-US" smtClean="0"/>
              <a:t>3/13/2013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7994A72A-1D9E-4749-B7DE-7400C34BA8BD}"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2C28ABCB-9428-4F4F-BA59-ED88BDD72A7E}" type="datetimeFigureOut">
              <a:rPr lang="en-US" smtClean="0"/>
              <a:t>3/13/2013</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994A72A-1D9E-4749-B7DE-7400C34BA8BD}"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2C28ABCB-9428-4F4F-BA59-ED88BDD72A7E}" type="datetimeFigureOut">
              <a:rPr lang="en-US" smtClean="0"/>
              <a:t>3/13/2013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94A72A-1D9E-4749-B7DE-7400C34BA8BD}"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2C28ABCB-9428-4F4F-BA59-ED88BDD72A7E}" type="datetimeFigureOut">
              <a:rPr lang="en-US" smtClean="0"/>
              <a:t>3/13/2013</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7994A72A-1D9E-4749-B7DE-7400C34BA8BD}"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C28ABCB-9428-4F4F-BA59-ED88BDD72A7E}" type="datetimeFigureOut">
              <a:rPr lang="en-US" smtClean="0"/>
              <a:t>3/13/2013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7994A72A-1D9E-4749-B7DE-7400C34BA8B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2C28ABCB-9428-4F4F-BA59-ED88BDD72A7E}" type="datetimeFigureOut">
              <a:rPr lang="en-US" smtClean="0"/>
              <a:t>3/13/2013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994A72A-1D9E-4749-B7DE-7400C34BA8B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994A72A-1D9E-4749-B7DE-7400C34BA8BD}"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2C28ABCB-9428-4F4F-BA59-ED88BDD72A7E}" type="datetimeFigureOut">
              <a:rPr lang="en-US" smtClean="0"/>
              <a:t>3/13/2013</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7994A72A-1D9E-4749-B7DE-7400C34BA8BD}"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2C28ABCB-9428-4F4F-BA59-ED88BDD72A7E}" type="datetimeFigureOut">
              <a:rPr lang="en-US" smtClean="0"/>
              <a:t>3/13/2013</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2C28ABCB-9428-4F4F-BA59-ED88BDD72A7E}" type="datetimeFigureOut">
              <a:rPr lang="en-US" smtClean="0"/>
              <a:t>3/13/2013</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994A72A-1D9E-4749-B7DE-7400C34BA8BD}"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1_Immun_Vaccine_Overview.ppt"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819400"/>
            <a:ext cx="6400800" cy="1752600"/>
          </a:xfrm>
        </p:spPr>
        <p:txBody>
          <a:bodyPr/>
          <a:lstStyle/>
          <a:p>
            <a:r>
              <a:rPr lang="en-US" dirty="0" err="1" smtClean="0"/>
              <a:t>Khoa</a:t>
            </a:r>
            <a:r>
              <a:rPr lang="en-US" dirty="0"/>
              <a:t> </a:t>
            </a:r>
            <a:r>
              <a:rPr lang="en-US" dirty="0" err="1" smtClean="0"/>
              <a:t>trẻ</a:t>
            </a:r>
            <a:r>
              <a:rPr lang="en-US" dirty="0" smtClean="0"/>
              <a:t> </a:t>
            </a:r>
            <a:r>
              <a:rPr lang="en-US" dirty="0" err="1" smtClean="0"/>
              <a:t>em</a:t>
            </a:r>
            <a:r>
              <a:rPr lang="en-US" dirty="0"/>
              <a:t> </a:t>
            </a:r>
            <a:r>
              <a:rPr lang="en-US" dirty="0" err="1" smtClean="0"/>
              <a:t>lành</a:t>
            </a:r>
            <a:r>
              <a:rPr lang="en-US" dirty="0"/>
              <a:t> </a:t>
            </a:r>
            <a:r>
              <a:rPr lang="en-US" dirty="0" err="1" smtClean="0"/>
              <a:t>mạnh</a:t>
            </a:r>
            <a:endParaRPr lang="en-US" dirty="0" smtClean="0"/>
          </a:p>
          <a:p>
            <a:r>
              <a:rPr lang="en-US" dirty="0" smtClean="0"/>
              <a:t>BS.TỐNG THANH S</a:t>
            </a:r>
            <a:r>
              <a:rPr lang="vi-VN" dirty="0" smtClean="0"/>
              <a:t>Ơ</a:t>
            </a:r>
            <a:r>
              <a:rPr lang="en-US" dirty="0" smtClean="0"/>
              <a:t>N</a:t>
            </a:r>
            <a:endParaRPr lang="en-US" dirty="0"/>
          </a:p>
        </p:txBody>
      </p:sp>
      <p:sp>
        <p:nvSpPr>
          <p:cNvPr id="2" name="Title 1"/>
          <p:cNvSpPr>
            <a:spLocks noGrp="1"/>
          </p:cNvSpPr>
          <p:nvPr>
            <p:ph type="ctrTitle"/>
          </p:nvPr>
        </p:nvSpPr>
        <p:spPr/>
        <p:txBody>
          <a:bodyPr>
            <a:normAutofit fontScale="90000"/>
          </a:bodyPr>
          <a:lstStyle/>
          <a:p>
            <a:r>
              <a:rPr lang="en-US" b="1" dirty="0">
                <a:latin typeface="Tahoma" pitchFamily="34" charset="0"/>
                <a:ea typeface="Tahoma" pitchFamily="34" charset="0"/>
                <a:cs typeface="Tahoma" pitchFamily="34" charset="0"/>
              </a:rPr>
              <a:t>ĐÁP ỨNG MIỄN DỊCH </a:t>
            </a:r>
            <a:r>
              <a:rPr lang="en-US" b="1" dirty="0" smtClean="0">
                <a:latin typeface="Tahoma" pitchFamily="34" charset="0"/>
                <a:ea typeface="Tahoma" pitchFamily="34" charset="0"/>
                <a:cs typeface="Tahoma" pitchFamily="34" charset="0"/>
              </a:rPr>
              <a:t>VACCIN </a:t>
            </a:r>
            <a:br>
              <a:rPr lang="en-US" b="1" dirty="0" smtClean="0">
                <a:latin typeface="Tahoma" pitchFamily="34" charset="0"/>
                <a:ea typeface="Tahoma" pitchFamily="34" charset="0"/>
                <a:cs typeface="Tahoma" pitchFamily="34" charset="0"/>
              </a:rPr>
            </a:br>
            <a:r>
              <a:rPr lang="en-US" b="1" dirty="0" smtClean="0">
                <a:latin typeface="Tahoma" pitchFamily="34" charset="0"/>
                <a:ea typeface="Tahoma" pitchFamily="34" charset="0"/>
                <a:cs typeface="Tahoma" pitchFamily="34" charset="0"/>
              </a:rPr>
              <a:t>Ở TRẺ </a:t>
            </a:r>
            <a:r>
              <a:rPr lang="en-US" b="1" dirty="0">
                <a:latin typeface="Tahoma" pitchFamily="34" charset="0"/>
                <a:ea typeface="Tahoma" pitchFamily="34" charset="0"/>
                <a:cs typeface="Tahoma" pitchFamily="34" charset="0"/>
              </a:rPr>
              <a:t>NON </a:t>
            </a:r>
            <a:r>
              <a:rPr lang="en-US" b="1" dirty="0" smtClean="0">
                <a:latin typeface="Tahoma" pitchFamily="34" charset="0"/>
                <a:ea typeface="Tahoma" pitchFamily="34" charset="0"/>
                <a:cs typeface="Tahoma" pitchFamily="34" charset="0"/>
              </a:rPr>
              <a:t>THÁNG</a:t>
            </a:r>
            <a:endParaRPr lang="en-US" b="1"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10225833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90600"/>
          </a:xfrm>
        </p:spPr>
        <p:txBody>
          <a:bodyPr>
            <a:normAutofit/>
          </a:bodyPr>
          <a:lstStyle/>
          <a:p>
            <a:r>
              <a:rPr lang="vi-VN" sz="2800" b="1" dirty="0">
                <a:latin typeface="Tahoma" pitchFamily="34" charset="0"/>
                <a:ea typeface="Tahoma" pitchFamily="34" charset="0"/>
                <a:cs typeface="Tahoma" pitchFamily="34" charset="0"/>
              </a:rPr>
              <a:t>Đặc điểm của hệ thống miễn dịch và tác động của Tiêm chủng trong </a:t>
            </a:r>
            <a:r>
              <a:rPr lang="vi-VN" sz="2800" b="1" dirty="0" smtClean="0">
                <a:latin typeface="Tahoma" pitchFamily="34" charset="0"/>
                <a:ea typeface="Tahoma" pitchFamily="34" charset="0"/>
                <a:cs typeface="Tahoma" pitchFamily="34" charset="0"/>
              </a:rPr>
              <a:t>PI</a:t>
            </a:r>
            <a:endParaRPr lang="en-US" sz="2800" b="1" dirty="0"/>
          </a:p>
        </p:txBody>
      </p:sp>
      <p:sp>
        <p:nvSpPr>
          <p:cNvPr id="3" name="Content Placeholder 2"/>
          <p:cNvSpPr>
            <a:spLocks noGrp="1"/>
          </p:cNvSpPr>
          <p:nvPr>
            <p:ph sz="quarter" idx="1"/>
          </p:nvPr>
        </p:nvSpPr>
        <p:spPr>
          <a:xfrm>
            <a:off x="301752" y="1524000"/>
            <a:ext cx="8503920" cy="4572000"/>
          </a:xfrm>
        </p:spPr>
        <p:txBody>
          <a:bodyPr>
            <a:normAutofit/>
          </a:bodyPr>
          <a:lstStyle/>
          <a:p>
            <a:pPr algn="just"/>
            <a:r>
              <a:rPr lang="vi-VN" sz="2800" dirty="0">
                <a:latin typeface="Tahoma" pitchFamily="34" charset="0"/>
                <a:ea typeface="Tahoma" pitchFamily="34" charset="0"/>
                <a:cs typeface="Tahoma" pitchFamily="34" charset="0"/>
              </a:rPr>
              <a:t>Miễn dịch bẩm </a:t>
            </a:r>
            <a:r>
              <a:rPr lang="vi-VN" sz="2800" dirty="0" smtClean="0">
                <a:latin typeface="Tahoma" pitchFamily="34" charset="0"/>
                <a:ea typeface="Tahoma" pitchFamily="34" charset="0"/>
                <a:cs typeface="Tahoma" pitchFamily="34" charset="0"/>
              </a:rPr>
              <a:t>sinh </a:t>
            </a:r>
            <a:r>
              <a:rPr lang="en-US" sz="2800" dirty="0" err="1" smtClean="0">
                <a:latin typeface="Tahoma" pitchFamily="34" charset="0"/>
                <a:ea typeface="Tahoma" pitchFamily="34" charset="0"/>
                <a:cs typeface="Tahoma" pitchFamily="34" charset="0"/>
              </a:rPr>
              <a:t>giảm</a:t>
            </a:r>
            <a:r>
              <a:rPr lang="en-US" sz="2800" dirty="0" smtClean="0">
                <a:latin typeface="Tahoma" pitchFamily="34" charset="0"/>
                <a:ea typeface="Tahoma" pitchFamily="34" charset="0"/>
                <a:cs typeface="Tahoma" pitchFamily="34" charset="0"/>
              </a:rPr>
              <a:t> </a:t>
            </a:r>
            <a:r>
              <a:rPr lang="vi-VN" sz="2800" dirty="0" smtClean="0">
                <a:latin typeface="Tahoma" pitchFamily="34" charset="0"/>
                <a:ea typeface="Tahoma" pitchFamily="34" charset="0"/>
                <a:cs typeface="Tahoma" pitchFamily="34" charset="0"/>
              </a:rPr>
              <a:t>đá</a:t>
            </a:r>
            <a:r>
              <a:rPr lang="en-US" sz="2800" dirty="0" err="1" smtClean="0">
                <a:latin typeface="Tahoma" pitchFamily="34" charset="0"/>
                <a:ea typeface="Tahoma" pitchFamily="34" charset="0"/>
                <a:cs typeface="Tahoma" pitchFamily="34" charset="0"/>
              </a:rPr>
              <a:t>ng</a:t>
            </a:r>
            <a:r>
              <a:rPr lang="en-US" sz="2800" dirty="0">
                <a:latin typeface="Tahoma" pitchFamily="34" charset="0"/>
                <a:ea typeface="Tahoma" pitchFamily="34" charset="0"/>
                <a:cs typeface="Tahoma" pitchFamily="34" charset="0"/>
              </a:rPr>
              <a:t> </a:t>
            </a:r>
            <a:r>
              <a:rPr lang="en-US" sz="2800" dirty="0" err="1">
                <a:latin typeface="Tahoma" pitchFamily="34" charset="0"/>
                <a:ea typeface="Tahoma" pitchFamily="34" charset="0"/>
                <a:cs typeface="Tahoma" pitchFamily="34" charset="0"/>
              </a:rPr>
              <a:t>kể</a:t>
            </a:r>
            <a:r>
              <a:rPr lang="vi-VN" sz="2800" dirty="0" smtClean="0">
                <a:latin typeface="Tahoma" pitchFamily="34" charset="0"/>
                <a:ea typeface="Tahoma" pitchFamily="34" charset="0"/>
                <a:cs typeface="Tahoma" pitchFamily="34" charset="0"/>
              </a:rPr>
              <a:t> </a:t>
            </a:r>
            <a:r>
              <a:rPr lang="vi-VN" sz="2800" dirty="0">
                <a:latin typeface="Tahoma" pitchFamily="34" charset="0"/>
                <a:ea typeface="Tahoma" pitchFamily="34" charset="0"/>
                <a:cs typeface="Tahoma" pitchFamily="34" charset="0"/>
              </a:rPr>
              <a:t>vì </a:t>
            </a:r>
            <a:r>
              <a:rPr lang="vi-VN" sz="2800" dirty="0" smtClean="0">
                <a:latin typeface="Tahoma" pitchFamily="34" charset="0"/>
                <a:ea typeface="Tahoma" pitchFamily="34" charset="0"/>
                <a:cs typeface="Tahoma" pitchFamily="34" charset="0"/>
              </a:rPr>
              <a:t>DC</a:t>
            </a:r>
            <a:r>
              <a:rPr lang="en-US" sz="2800" dirty="0" smtClean="0">
                <a:latin typeface="Tahoma" pitchFamily="34" charset="0"/>
                <a:ea typeface="Tahoma" pitchFamily="34" charset="0"/>
                <a:cs typeface="Tahoma" pitchFamily="34" charset="0"/>
              </a:rPr>
              <a:t>, </a:t>
            </a:r>
            <a:r>
              <a:rPr lang="vi-VN" sz="2800" dirty="0" smtClean="0">
                <a:latin typeface="Tahoma" pitchFamily="34" charset="0"/>
                <a:ea typeface="Tahoma" pitchFamily="34" charset="0"/>
                <a:cs typeface="Tahoma" pitchFamily="34" charset="0"/>
              </a:rPr>
              <a:t>đại </a:t>
            </a:r>
            <a:r>
              <a:rPr lang="vi-VN" sz="2800" dirty="0">
                <a:latin typeface="Tahoma" pitchFamily="34" charset="0"/>
                <a:ea typeface="Tahoma" pitchFamily="34" charset="0"/>
                <a:cs typeface="Tahoma" pitchFamily="34" charset="0"/>
              </a:rPr>
              <a:t>thực </a:t>
            </a:r>
            <a:r>
              <a:rPr lang="vi-VN" sz="2800" dirty="0" smtClean="0">
                <a:latin typeface="Tahoma" pitchFamily="34" charset="0"/>
                <a:ea typeface="Tahoma" pitchFamily="34" charset="0"/>
                <a:cs typeface="Tahoma" pitchFamily="34" charset="0"/>
              </a:rPr>
              <a:t>bào</a:t>
            </a:r>
            <a:r>
              <a:rPr lang="en-US" sz="2800" dirty="0" smtClean="0">
                <a:latin typeface="Tahoma" pitchFamily="34" charset="0"/>
                <a:ea typeface="Tahoma" pitchFamily="34" charset="0"/>
                <a:cs typeface="Tahoma" pitchFamily="34" charset="0"/>
              </a:rPr>
              <a:t>, </a:t>
            </a:r>
            <a:r>
              <a:rPr lang="vi-VN" sz="2800" dirty="0" smtClean="0">
                <a:latin typeface="Tahoma" pitchFamily="34" charset="0"/>
                <a:ea typeface="Tahoma" pitchFamily="34" charset="0"/>
                <a:cs typeface="Tahoma" pitchFamily="34" charset="0"/>
              </a:rPr>
              <a:t>APC </a:t>
            </a:r>
            <a:r>
              <a:rPr lang="vi-VN" sz="2800" dirty="0">
                <a:latin typeface="Tahoma" pitchFamily="34" charset="0"/>
                <a:ea typeface="Tahoma" pitchFamily="34" charset="0"/>
                <a:cs typeface="Tahoma" pitchFamily="34" charset="0"/>
              </a:rPr>
              <a:t>ít có khả năng nhận ra </a:t>
            </a:r>
            <a:r>
              <a:rPr lang="en-US" sz="2800" dirty="0" err="1" smtClean="0">
                <a:latin typeface="Tahoma" pitchFamily="34" charset="0"/>
                <a:ea typeface="Tahoma" pitchFamily="34" charset="0"/>
                <a:cs typeface="Tahoma" pitchFamily="34" charset="0"/>
              </a:rPr>
              <a:t>kháng</a:t>
            </a:r>
            <a:r>
              <a:rPr lang="en-US" sz="2800" dirty="0">
                <a:latin typeface="Tahoma" pitchFamily="34" charset="0"/>
                <a:ea typeface="Tahoma" pitchFamily="34" charset="0"/>
                <a:cs typeface="Tahoma" pitchFamily="34" charset="0"/>
              </a:rPr>
              <a:t> </a:t>
            </a:r>
            <a:r>
              <a:rPr lang="en-US" sz="2800" dirty="0" err="1" smtClean="0">
                <a:latin typeface="Tahoma" pitchFamily="34" charset="0"/>
                <a:ea typeface="Tahoma" pitchFamily="34" charset="0"/>
                <a:cs typeface="Tahoma" pitchFamily="34" charset="0"/>
              </a:rPr>
              <a:t>nguyên</a:t>
            </a:r>
            <a:r>
              <a:rPr lang="en-US" sz="2800" dirty="0" smtClean="0">
                <a:latin typeface="Tahoma" pitchFamily="34" charset="0"/>
                <a:ea typeface="Tahoma" pitchFamily="34" charset="0"/>
                <a:cs typeface="Tahoma" pitchFamily="34" charset="0"/>
              </a:rPr>
              <a:t> </a:t>
            </a:r>
            <a:r>
              <a:rPr lang="en-US" sz="2800" dirty="0" err="1" smtClean="0">
                <a:latin typeface="Tahoma" pitchFamily="34" charset="0"/>
                <a:ea typeface="Tahoma" pitchFamily="34" charset="0"/>
                <a:cs typeface="Tahoma" pitchFamily="34" charset="0"/>
              </a:rPr>
              <a:t>tác</a:t>
            </a:r>
            <a:r>
              <a:rPr lang="en-US" sz="2800" dirty="0">
                <a:latin typeface="Tahoma" pitchFamily="34" charset="0"/>
                <a:ea typeface="Tahoma" pitchFamily="34" charset="0"/>
                <a:cs typeface="Tahoma" pitchFamily="34" charset="0"/>
              </a:rPr>
              <a:t> </a:t>
            </a:r>
            <a:r>
              <a:rPr lang="en-US" sz="2800" dirty="0" err="1" smtClean="0">
                <a:latin typeface="Tahoma" pitchFamily="34" charset="0"/>
                <a:ea typeface="Tahoma" pitchFamily="34" charset="0"/>
                <a:cs typeface="Tahoma" pitchFamily="34" charset="0"/>
              </a:rPr>
              <a:t>nhân</a:t>
            </a:r>
            <a:r>
              <a:rPr lang="vi-VN" sz="2800" dirty="0" smtClean="0">
                <a:latin typeface="Tahoma" pitchFamily="34" charset="0"/>
                <a:ea typeface="Tahoma" pitchFamily="34" charset="0"/>
                <a:cs typeface="Tahoma" pitchFamily="34" charset="0"/>
              </a:rPr>
              <a:t> </a:t>
            </a:r>
            <a:r>
              <a:rPr lang="vi-VN" sz="2800" dirty="0">
                <a:latin typeface="Tahoma" pitchFamily="34" charset="0"/>
                <a:ea typeface="Tahoma" pitchFamily="34" charset="0"/>
                <a:cs typeface="Tahoma" pitchFamily="34" charset="0"/>
              </a:rPr>
              <a:t>bất biến, và </a:t>
            </a:r>
            <a:r>
              <a:rPr lang="vi-VN" sz="2800" dirty="0" smtClean="0">
                <a:latin typeface="Tahoma" pitchFamily="34" charset="0"/>
                <a:ea typeface="Tahoma" pitchFamily="34" charset="0"/>
                <a:cs typeface="Tahoma" pitchFamily="34" charset="0"/>
              </a:rPr>
              <a:t>giảm </a:t>
            </a:r>
            <a:r>
              <a:rPr lang="vi-VN" sz="2800" dirty="0">
                <a:latin typeface="Tahoma" pitchFamily="34" charset="0"/>
                <a:ea typeface="Tahoma" pitchFamily="34" charset="0"/>
                <a:cs typeface="Tahoma" pitchFamily="34" charset="0"/>
              </a:rPr>
              <a:t>đáng </a:t>
            </a:r>
            <a:r>
              <a:rPr lang="vi-VN" sz="2800" dirty="0" smtClean="0">
                <a:latin typeface="Tahoma" pitchFamily="34" charset="0"/>
                <a:ea typeface="Tahoma" pitchFamily="34" charset="0"/>
                <a:cs typeface="Tahoma" pitchFamily="34" charset="0"/>
              </a:rPr>
              <a:t>kể tiết cytokine, chemokine</a:t>
            </a:r>
            <a:r>
              <a:rPr lang="en-US" sz="2800" dirty="0" smtClean="0">
                <a:latin typeface="Tahoma" pitchFamily="34" charset="0"/>
                <a:ea typeface="Tahoma" pitchFamily="34" charset="0"/>
                <a:cs typeface="Tahoma" pitchFamily="34" charset="0"/>
              </a:rPr>
              <a:t>,</a:t>
            </a:r>
            <a:r>
              <a:rPr lang="vi-VN" sz="2800" dirty="0" smtClean="0">
                <a:latin typeface="Tahoma" pitchFamily="34" charset="0"/>
                <a:ea typeface="Tahoma" pitchFamily="34" charset="0"/>
                <a:cs typeface="Tahoma" pitchFamily="34" charset="0"/>
              </a:rPr>
              <a:t> yếu </a:t>
            </a:r>
            <a:r>
              <a:rPr lang="vi-VN" sz="2800" dirty="0">
                <a:latin typeface="Tahoma" pitchFamily="34" charset="0"/>
                <a:ea typeface="Tahoma" pitchFamily="34" charset="0"/>
                <a:cs typeface="Tahoma" pitchFamily="34" charset="0"/>
              </a:rPr>
              <a:t>tố kích </a:t>
            </a:r>
            <a:r>
              <a:rPr lang="vi-VN" sz="2800" dirty="0" smtClean="0">
                <a:latin typeface="Tahoma" pitchFamily="34" charset="0"/>
                <a:ea typeface="Tahoma" pitchFamily="34" charset="0"/>
                <a:cs typeface="Tahoma" pitchFamily="34" charset="0"/>
              </a:rPr>
              <a:t>thích</a:t>
            </a:r>
            <a:r>
              <a:rPr lang="en-US" sz="2800" dirty="0" smtClean="0">
                <a:latin typeface="Tahoma" pitchFamily="34" charset="0"/>
                <a:ea typeface="Tahoma" pitchFamily="34" charset="0"/>
                <a:cs typeface="Tahoma" pitchFamily="34" charset="0"/>
              </a:rPr>
              <a:t> </a:t>
            </a:r>
            <a:r>
              <a:rPr lang="vi-VN" sz="2800" dirty="0" smtClean="0">
                <a:latin typeface="Tahoma" pitchFamily="34" charset="0"/>
                <a:ea typeface="Tahoma" pitchFamily="34" charset="0"/>
                <a:cs typeface="Tahoma" pitchFamily="34" charset="0"/>
              </a:rPr>
              <a:t>tham </a:t>
            </a:r>
            <a:r>
              <a:rPr lang="vi-VN" sz="2800" dirty="0">
                <a:latin typeface="Tahoma" pitchFamily="34" charset="0"/>
                <a:ea typeface="Tahoma" pitchFamily="34" charset="0"/>
                <a:cs typeface="Tahoma" pitchFamily="34" charset="0"/>
              </a:rPr>
              <a:t>gia </a:t>
            </a:r>
            <a:r>
              <a:rPr lang="vi-VN" sz="2800" dirty="0" smtClean="0">
                <a:latin typeface="Tahoma" pitchFamily="34" charset="0"/>
                <a:ea typeface="Tahoma" pitchFamily="34" charset="0"/>
                <a:cs typeface="Tahoma" pitchFamily="34" charset="0"/>
              </a:rPr>
              <a:t>kích </a:t>
            </a:r>
            <a:r>
              <a:rPr lang="vi-VN" sz="2800" dirty="0">
                <a:latin typeface="Tahoma" pitchFamily="34" charset="0"/>
                <a:ea typeface="Tahoma" pitchFamily="34" charset="0"/>
                <a:cs typeface="Tahoma" pitchFamily="34" charset="0"/>
              </a:rPr>
              <a:t>hoạt hệ thống bẩm </a:t>
            </a:r>
            <a:r>
              <a:rPr lang="vi-VN" sz="2800" dirty="0" smtClean="0">
                <a:latin typeface="Tahoma" pitchFamily="34" charset="0"/>
                <a:ea typeface="Tahoma" pitchFamily="34" charset="0"/>
                <a:cs typeface="Tahoma" pitchFamily="34" charset="0"/>
              </a:rPr>
              <a:t>sinh</a:t>
            </a:r>
            <a:endParaRPr lang="en-US" sz="2800" dirty="0" smtClean="0">
              <a:latin typeface="Tahoma" pitchFamily="34" charset="0"/>
              <a:ea typeface="Tahoma" pitchFamily="34" charset="0"/>
              <a:cs typeface="Tahoma" pitchFamily="34" charset="0"/>
            </a:endParaRPr>
          </a:p>
          <a:p>
            <a:pPr algn="just"/>
            <a:r>
              <a:rPr lang="vi-VN" sz="2800" dirty="0">
                <a:latin typeface="Tahoma" pitchFamily="34" charset="0"/>
                <a:ea typeface="Tahoma" pitchFamily="34" charset="0"/>
                <a:cs typeface="Tahoma" pitchFamily="34" charset="0"/>
              </a:rPr>
              <a:t>sản xuất Neutrophil giới hạn</a:t>
            </a:r>
            <a:r>
              <a:rPr lang="en-US" sz="2800" dirty="0">
                <a:latin typeface="Tahoma" pitchFamily="34" charset="0"/>
                <a:ea typeface="Tahoma" pitchFamily="34" charset="0"/>
                <a:cs typeface="Tahoma" pitchFamily="34" charset="0"/>
              </a:rPr>
              <a:t> </a:t>
            </a:r>
            <a:r>
              <a:rPr lang="en-US" sz="2800" dirty="0" err="1">
                <a:latin typeface="Tahoma" pitchFamily="34" charset="0"/>
                <a:ea typeface="Tahoma" pitchFamily="34" charset="0"/>
                <a:cs typeface="Tahoma" pitchFamily="34" charset="0"/>
              </a:rPr>
              <a:t>nên</a:t>
            </a:r>
            <a:r>
              <a:rPr lang="en-US" sz="2800" dirty="0">
                <a:latin typeface="Tahoma" pitchFamily="34" charset="0"/>
                <a:ea typeface="Tahoma" pitchFamily="34" charset="0"/>
                <a:cs typeface="Tahoma" pitchFamily="34" charset="0"/>
              </a:rPr>
              <a:t> </a:t>
            </a:r>
            <a:r>
              <a:rPr lang="en-US" sz="2800" dirty="0" err="1">
                <a:latin typeface="Tahoma" pitchFamily="34" charset="0"/>
                <a:ea typeface="Tahoma" pitchFamily="34" charset="0"/>
                <a:cs typeface="Tahoma" pitchFamily="34" charset="0"/>
              </a:rPr>
              <a:t>huy</a:t>
            </a:r>
            <a:r>
              <a:rPr lang="en-US" sz="2800" dirty="0">
                <a:latin typeface="Tahoma" pitchFamily="34" charset="0"/>
                <a:ea typeface="Tahoma" pitchFamily="34" charset="0"/>
                <a:cs typeface="Tahoma" pitchFamily="34" charset="0"/>
              </a:rPr>
              <a:t> </a:t>
            </a:r>
            <a:r>
              <a:rPr lang="vi-VN" sz="2800" dirty="0">
                <a:latin typeface="Tahoma" pitchFamily="34" charset="0"/>
                <a:ea typeface="Tahoma" pitchFamily="34" charset="0"/>
                <a:cs typeface="Tahoma" pitchFamily="34" charset="0"/>
              </a:rPr>
              <a:t>độ</a:t>
            </a:r>
            <a:r>
              <a:rPr lang="en-US" sz="2800" dirty="0" err="1">
                <a:latin typeface="Tahoma" pitchFamily="34" charset="0"/>
                <a:ea typeface="Tahoma" pitchFamily="34" charset="0"/>
                <a:cs typeface="Tahoma" pitchFamily="34" charset="0"/>
              </a:rPr>
              <a:t>ng</a:t>
            </a:r>
            <a:r>
              <a:rPr lang="en-US" sz="2800" dirty="0">
                <a:latin typeface="Tahoma" pitchFamily="34" charset="0"/>
                <a:ea typeface="Tahoma" pitchFamily="34" charset="0"/>
                <a:cs typeface="Tahoma" pitchFamily="34" charset="0"/>
              </a:rPr>
              <a:t> </a:t>
            </a:r>
            <a:r>
              <a:rPr lang="en-US" sz="2800" dirty="0" err="1">
                <a:latin typeface="Tahoma" pitchFamily="34" charset="0"/>
                <a:ea typeface="Tahoma" pitchFamily="34" charset="0"/>
                <a:cs typeface="Tahoma" pitchFamily="34" charset="0"/>
              </a:rPr>
              <a:t>tế</a:t>
            </a:r>
            <a:r>
              <a:rPr lang="en-US" sz="2800" dirty="0">
                <a:latin typeface="Tahoma" pitchFamily="34" charset="0"/>
                <a:ea typeface="Tahoma" pitchFamily="34" charset="0"/>
                <a:cs typeface="Tahoma" pitchFamily="34" charset="0"/>
              </a:rPr>
              <a:t> </a:t>
            </a:r>
            <a:r>
              <a:rPr lang="en-US" sz="2800" dirty="0" err="1">
                <a:latin typeface="Tahoma" pitchFamily="34" charset="0"/>
                <a:ea typeface="Tahoma" pitchFamily="34" charset="0"/>
                <a:cs typeface="Tahoma" pitchFamily="34" charset="0"/>
              </a:rPr>
              <a:t>bào</a:t>
            </a:r>
            <a:r>
              <a:rPr lang="en-US" sz="2800" dirty="0">
                <a:latin typeface="Tahoma" pitchFamily="34" charset="0"/>
                <a:ea typeface="Tahoma" pitchFamily="34" charset="0"/>
                <a:cs typeface="Tahoma" pitchFamily="34" charset="0"/>
              </a:rPr>
              <a:t> </a:t>
            </a:r>
            <a:r>
              <a:rPr lang="vi-VN" sz="2800" dirty="0">
                <a:latin typeface="Tahoma" pitchFamily="34" charset="0"/>
                <a:ea typeface="Tahoma" pitchFamily="34" charset="0"/>
                <a:cs typeface="Tahoma" pitchFamily="34" charset="0"/>
              </a:rPr>
              <a:t>đế</a:t>
            </a:r>
            <a:r>
              <a:rPr lang="en-US" sz="2800" dirty="0">
                <a:latin typeface="Tahoma" pitchFamily="34" charset="0"/>
                <a:ea typeface="Tahoma" pitchFamily="34" charset="0"/>
                <a:cs typeface="Tahoma" pitchFamily="34" charset="0"/>
              </a:rPr>
              <a:t>n </a:t>
            </a:r>
            <a:r>
              <a:rPr lang="en-US" sz="2800" dirty="0" err="1">
                <a:latin typeface="Tahoma" pitchFamily="34" charset="0"/>
                <a:ea typeface="Tahoma" pitchFamily="34" charset="0"/>
                <a:cs typeface="Tahoma" pitchFamily="34" charset="0"/>
              </a:rPr>
              <a:t>vùng</a:t>
            </a:r>
            <a:r>
              <a:rPr lang="en-US" sz="2800" dirty="0">
                <a:latin typeface="Tahoma" pitchFamily="34" charset="0"/>
                <a:ea typeface="Tahoma" pitchFamily="34" charset="0"/>
                <a:cs typeface="Tahoma" pitchFamily="34" charset="0"/>
              </a:rPr>
              <a:t> </a:t>
            </a:r>
            <a:r>
              <a:rPr lang="en-US" sz="2800" dirty="0" err="1">
                <a:latin typeface="Tahoma" pitchFamily="34" charset="0"/>
                <a:ea typeface="Tahoma" pitchFamily="34" charset="0"/>
                <a:cs typeface="Tahoma" pitchFamily="34" charset="0"/>
              </a:rPr>
              <a:t>viêm</a:t>
            </a:r>
            <a:r>
              <a:rPr lang="en-US" sz="2800" dirty="0">
                <a:latin typeface="Tahoma" pitchFamily="34" charset="0"/>
                <a:ea typeface="Tahoma" pitchFamily="34" charset="0"/>
                <a:cs typeface="Tahoma" pitchFamily="34" charset="0"/>
              </a:rPr>
              <a:t> </a:t>
            </a:r>
            <a:r>
              <a:rPr lang="en-US" sz="2800" dirty="0" err="1">
                <a:latin typeface="Tahoma" pitchFamily="34" charset="0"/>
                <a:ea typeface="Tahoma" pitchFamily="34" charset="0"/>
                <a:cs typeface="Tahoma" pitchFamily="34" charset="0"/>
              </a:rPr>
              <a:t>và</a:t>
            </a:r>
            <a:r>
              <a:rPr lang="en-US" sz="2800" dirty="0">
                <a:latin typeface="Tahoma" pitchFamily="34" charset="0"/>
                <a:ea typeface="Tahoma" pitchFamily="34" charset="0"/>
                <a:cs typeface="Tahoma" pitchFamily="34" charset="0"/>
              </a:rPr>
              <a:t> </a:t>
            </a:r>
            <a:r>
              <a:rPr lang="en-US" sz="2800" dirty="0" err="1">
                <a:latin typeface="Tahoma" pitchFamily="34" charset="0"/>
                <a:ea typeface="Tahoma" pitchFamily="34" charset="0"/>
                <a:cs typeface="Tahoma" pitchFamily="34" charset="0"/>
              </a:rPr>
              <a:t>hoạt</a:t>
            </a:r>
            <a:r>
              <a:rPr lang="en-US" sz="2800" dirty="0">
                <a:latin typeface="Tahoma" pitchFamily="34" charset="0"/>
                <a:ea typeface="Tahoma" pitchFamily="34" charset="0"/>
                <a:cs typeface="Tahoma" pitchFamily="34" charset="0"/>
              </a:rPr>
              <a:t> </a:t>
            </a:r>
            <a:r>
              <a:rPr lang="vi-VN" sz="2800" dirty="0">
                <a:latin typeface="Tahoma" pitchFamily="34" charset="0"/>
                <a:ea typeface="Tahoma" pitchFamily="34" charset="0"/>
                <a:cs typeface="Tahoma" pitchFamily="34" charset="0"/>
              </a:rPr>
              <a:t>độ</a:t>
            </a:r>
            <a:r>
              <a:rPr lang="en-US" sz="2800" dirty="0" err="1">
                <a:latin typeface="Tahoma" pitchFamily="34" charset="0"/>
                <a:ea typeface="Tahoma" pitchFamily="34" charset="0"/>
                <a:cs typeface="Tahoma" pitchFamily="34" charset="0"/>
              </a:rPr>
              <a:t>ng</a:t>
            </a:r>
            <a:r>
              <a:rPr lang="en-US" sz="2800" dirty="0">
                <a:latin typeface="Tahoma" pitchFamily="34" charset="0"/>
                <a:ea typeface="Tahoma" pitchFamily="34" charset="0"/>
                <a:cs typeface="Tahoma" pitchFamily="34" charset="0"/>
              </a:rPr>
              <a:t> </a:t>
            </a:r>
            <a:r>
              <a:rPr lang="en-US" sz="2800" dirty="0" err="1">
                <a:latin typeface="Tahoma" pitchFamily="34" charset="0"/>
                <a:ea typeface="Tahoma" pitchFamily="34" charset="0"/>
                <a:cs typeface="Tahoma" pitchFamily="34" charset="0"/>
              </a:rPr>
              <a:t>thực</a:t>
            </a:r>
            <a:r>
              <a:rPr lang="en-US" sz="2800" dirty="0">
                <a:latin typeface="Tahoma" pitchFamily="34" charset="0"/>
                <a:ea typeface="Tahoma" pitchFamily="34" charset="0"/>
                <a:cs typeface="Tahoma" pitchFamily="34" charset="0"/>
              </a:rPr>
              <a:t> </a:t>
            </a:r>
            <a:r>
              <a:rPr lang="en-US" sz="2800" dirty="0" err="1">
                <a:latin typeface="Tahoma" pitchFamily="34" charset="0"/>
                <a:ea typeface="Tahoma" pitchFamily="34" charset="0"/>
                <a:cs typeface="Tahoma" pitchFamily="34" charset="0"/>
              </a:rPr>
              <a:t>bào</a:t>
            </a:r>
            <a:r>
              <a:rPr lang="en-US" sz="2800" dirty="0">
                <a:latin typeface="Tahoma" pitchFamily="34" charset="0"/>
                <a:ea typeface="Tahoma" pitchFamily="34" charset="0"/>
                <a:cs typeface="Tahoma" pitchFamily="34" charset="0"/>
              </a:rPr>
              <a:t> </a:t>
            </a:r>
            <a:r>
              <a:rPr lang="en-US" sz="2800" dirty="0" err="1">
                <a:latin typeface="Tahoma" pitchFamily="34" charset="0"/>
                <a:ea typeface="Tahoma" pitchFamily="34" charset="0"/>
                <a:cs typeface="Tahoma" pitchFamily="34" charset="0"/>
              </a:rPr>
              <a:t>hạn</a:t>
            </a:r>
            <a:r>
              <a:rPr lang="en-US" sz="2800" dirty="0">
                <a:latin typeface="Tahoma" pitchFamily="34" charset="0"/>
                <a:ea typeface="Tahoma" pitchFamily="34" charset="0"/>
                <a:cs typeface="Tahoma" pitchFamily="34" charset="0"/>
              </a:rPr>
              <a:t> </a:t>
            </a:r>
            <a:r>
              <a:rPr lang="en-US" sz="2800" dirty="0" err="1">
                <a:latin typeface="Tahoma" pitchFamily="34" charset="0"/>
                <a:ea typeface="Tahoma" pitchFamily="34" charset="0"/>
                <a:cs typeface="Tahoma" pitchFamily="34" charset="0"/>
              </a:rPr>
              <a:t>chế</a:t>
            </a:r>
            <a:r>
              <a:rPr lang="vi-VN" sz="2800" dirty="0">
                <a:latin typeface="Tahoma" pitchFamily="34" charset="0"/>
                <a:ea typeface="Tahoma" pitchFamily="34" charset="0"/>
                <a:cs typeface="Tahoma" pitchFamily="34" charset="0"/>
              </a:rPr>
              <a:t>. </a:t>
            </a:r>
            <a:endParaRPr lang="en-US" sz="2800" dirty="0">
              <a:latin typeface="Tahoma" pitchFamily="34" charset="0"/>
              <a:ea typeface="Tahoma" pitchFamily="34" charset="0"/>
              <a:cs typeface="Tahoma" pitchFamily="34" charset="0"/>
            </a:endParaRPr>
          </a:p>
          <a:p>
            <a:pPr algn="just"/>
            <a:endParaRPr lang="en-US" sz="2800"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7596875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14400"/>
          </a:xfrm>
        </p:spPr>
        <p:txBody>
          <a:bodyPr>
            <a:noAutofit/>
          </a:bodyPr>
          <a:lstStyle/>
          <a:p>
            <a:r>
              <a:rPr lang="vi-VN" sz="2800" b="1" dirty="0">
                <a:latin typeface="Tahoma" pitchFamily="34" charset="0"/>
                <a:ea typeface="Tahoma" pitchFamily="34" charset="0"/>
                <a:cs typeface="Tahoma" pitchFamily="34" charset="0"/>
              </a:rPr>
              <a:t>Đặc điểm của hệ thống miễn dịch và tác động của Tiêm chủng trong </a:t>
            </a:r>
            <a:r>
              <a:rPr lang="vi-VN" sz="2800" b="1" dirty="0" smtClean="0">
                <a:latin typeface="Tahoma" pitchFamily="34" charset="0"/>
                <a:ea typeface="Tahoma" pitchFamily="34" charset="0"/>
                <a:cs typeface="Tahoma" pitchFamily="34" charset="0"/>
              </a:rPr>
              <a:t>PI</a:t>
            </a:r>
            <a:endParaRPr lang="en-US" sz="2800" b="1" dirty="0"/>
          </a:p>
        </p:txBody>
      </p:sp>
      <p:sp>
        <p:nvSpPr>
          <p:cNvPr id="3" name="Content Placeholder 2"/>
          <p:cNvSpPr>
            <a:spLocks noGrp="1"/>
          </p:cNvSpPr>
          <p:nvPr>
            <p:ph sz="quarter" idx="1"/>
          </p:nvPr>
        </p:nvSpPr>
        <p:spPr/>
        <p:txBody>
          <a:bodyPr>
            <a:noAutofit/>
          </a:bodyPr>
          <a:lstStyle/>
          <a:p>
            <a:pPr algn="just"/>
            <a:r>
              <a:rPr lang="vi-VN" sz="2800" dirty="0" smtClean="0">
                <a:latin typeface="Tahoma" pitchFamily="34" charset="0"/>
                <a:ea typeface="Tahoma" pitchFamily="34" charset="0"/>
                <a:cs typeface="Tahoma" pitchFamily="34" charset="0"/>
              </a:rPr>
              <a:t>Có </a:t>
            </a:r>
            <a:r>
              <a:rPr lang="vi-VN" sz="2800" dirty="0">
                <a:latin typeface="Tahoma" pitchFamily="34" charset="0"/>
                <a:ea typeface="Tahoma" pitchFamily="34" charset="0"/>
                <a:cs typeface="Tahoma" pitchFamily="34" charset="0"/>
              </a:rPr>
              <a:t>ít tế bào </a:t>
            </a:r>
            <a:r>
              <a:rPr lang="en-US" sz="2800" dirty="0" err="1" smtClean="0">
                <a:latin typeface="Tahoma" pitchFamily="34" charset="0"/>
                <a:ea typeface="Tahoma" pitchFamily="34" charset="0"/>
                <a:cs typeface="Tahoma" pitchFamily="34" charset="0"/>
              </a:rPr>
              <a:t>diệt</a:t>
            </a:r>
            <a:r>
              <a:rPr lang="vi-VN" sz="2800" dirty="0" smtClean="0">
                <a:latin typeface="Tahoma" pitchFamily="34" charset="0"/>
                <a:ea typeface="Tahoma" pitchFamily="34" charset="0"/>
                <a:cs typeface="Tahoma" pitchFamily="34" charset="0"/>
              </a:rPr>
              <a:t> </a:t>
            </a:r>
            <a:r>
              <a:rPr lang="vi-VN" sz="2800" dirty="0">
                <a:latin typeface="Tahoma" pitchFamily="34" charset="0"/>
                <a:ea typeface="Tahoma" pitchFamily="34" charset="0"/>
                <a:cs typeface="Tahoma" pitchFamily="34" charset="0"/>
              </a:rPr>
              <a:t>tự </a:t>
            </a:r>
            <a:r>
              <a:rPr lang="vi-VN" sz="2800" dirty="0" smtClean="0">
                <a:latin typeface="Tahoma" pitchFamily="34" charset="0"/>
                <a:ea typeface="Tahoma" pitchFamily="34" charset="0"/>
                <a:cs typeface="Tahoma" pitchFamily="34" charset="0"/>
              </a:rPr>
              <a:t>nhiên</a:t>
            </a:r>
            <a:r>
              <a:rPr lang="en-US" sz="2800" dirty="0">
                <a:latin typeface="Tahoma" pitchFamily="34" charset="0"/>
                <a:ea typeface="Tahoma" pitchFamily="34" charset="0"/>
                <a:cs typeface="Tahoma" pitchFamily="34" charset="0"/>
              </a:rPr>
              <a:t> </a:t>
            </a:r>
            <a:r>
              <a:rPr lang="en-US" sz="2800" dirty="0" err="1" smtClean="0">
                <a:latin typeface="Tahoma" pitchFamily="34" charset="0"/>
                <a:ea typeface="Tahoma" pitchFamily="34" charset="0"/>
                <a:cs typeface="Tahoma" pitchFamily="34" charset="0"/>
              </a:rPr>
              <a:t>làm</a:t>
            </a:r>
            <a:r>
              <a:rPr lang="en-US" sz="2800" dirty="0">
                <a:latin typeface="Tahoma" pitchFamily="34" charset="0"/>
                <a:ea typeface="Tahoma" pitchFamily="34" charset="0"/>
                <a:cs typeface="Tahoma" pitchFamily="34" charset="0"/>
              </a:rPr>
              <a:t> </a:t>
            </a:r>
            <a:r>
              <a:rPr lang="en-US" sz="2800" dirty="0" err="1">
                <a:latin typeface="Tahoma" pitchFamily="34" charset="0"/>
                <a:ea typeface="Tahoma" pitchFamily="34" charset="0"/>
                <a:cs typeface="Tahoma" pitchFamily="34" charset="0"/>
              </a:rPr>
              <a:t>giảm</a:t>
            </a:r>
            <a:r>
              <a:rPr lang="en-US" sz="2800" dirty="0" smtClean="0">
                <a:latin typeface="Tahoma" pitchFamily="34" charset="0"/>
                <a:ea typeface="Tahoma" pitchFamily="34" charset="0"/>
                <a:cs typeface="Tahoma" pitchFamily="34" charset="0"/>
              </a:rPr>
              <a:t> </a:t>
            </a:r>
            <a:r>
              <a:rPr lang="en-US" sz="2800" dirty="0" err="1" smtClean="0">
                <a:latin typeface="Tahoma" pitchFamily="34" charset="0"/>
                <a:ea typeface="Tahoma" pitchFamily="34" charset="0"/>
                <a:cs typeface="Tahoma" pitchFamily="34" charset="0"/>
              </a:rPr>
              <a:t>miễn</a:t>
            </a:r>
            <a:r>
              <a:rPr lang="en-US" sz="2800" dirty="0">
                <a:latin typeface="Tahoma" pitchFamily="34" charset="0"/>
                <a:ea typeface="Tahoma" pitchFamily="34" charset="0"/>
                <a:cs typeface="Tahoma" pitchFamily="34" charset="0"/>
              </a:rPr>
              <a:t> </a:t>
            </a:r>
            <a:r>
              <a:rPr lang="en-US" sz="2800" dirty="0" err="1" smtClean="0">
                <a:latin typeface="Tahoma" pitchFamily="34" charset="0"/>
                <a:ea typeface="Tahoma" pitchFamily="34" charset="0"/>
                <a:cs typeface="Tahoma" pitchFamily="34" charset="0"/>
              </a:rPr>
              <a:t>dịch</a:t>
            </a:r>
            <a:r>
              <a:rPr lang="en-US" sz="2800" dirty="0" smtClean="0">
                <a:latin typeface="Tahoma" pitchFamily="34" charset="0"/>
                <a:ea typeface="Tahoma" pitchFamily="34" charset="0"/>
                <a:cs typeface="Tahoma" pitchFamily="34" charset="0"/>
              </a:rPr>
              <a:t> </a:t>
            </a:r>
            <a:r>
              <a:rPr lang="vi-VN" sz="2800" dirty="0" smtClean="0">
                <a:latin typeface="Tahoma" pitchFamily="34" charset="0"/>
                <a:ea typeface="Tahoma" pitchFamily="34" charset="0"/>
                <a:cs typeface="Tahoma" pitchFamily="34" charset="0"/>
              </a:rPr>
              <a:t>đáng</a:t>
            </a:r>
            <a:r>
              <a:rPr lang="en-US" sz="2800" dirty="0">
                <a:latin typeface="Tahoma" pitchFamily="34" charset="0"/>
                <a:ea typeface="Tahoma" pitchFamily="34" charset="0"/>
                <a:cs typeface="Tahoma" pitchFamily="34" charset="0"/>
              </a:rPr>
              <a:t> </a:t>
            </a:r>
            <a:r>
              <a:rPr lang="en-US" sz="2800" dirty="0" err="1" smtClean="0">
                <a:latin typeface="Tahoma" pitchFamily="34" charset="0"/>
                <a:ea typeface="Tahoma" pitchFamily="34" charset="0"/>
                <a:cs typeface="Tahoma" pitchFamily="34" charset="0"/>
              </a:rPr>
              <a:t>kể</a:t>
            </a:r>
            <a:r>
              <a:rPr lang="en-US" sz="2800" dirty="0" smtClean="0">
                <a:latin typeface="Tahoma" pitchFamily="34" charset="0"/>
                <a:ea typeface="Tahoma" pitchFamily="34" charset="0"/>
                <a:cs typeface="Tahoma" pitchFamily="34" charset="0"/>
              </a:rPr>
              <a:t>, do </a:t>
            </a:r>
            <a:r>
              <a:rPr lang="en-US" sz="2800" dirty="0" err="1" smtClean="0">
                <a:latin typeface="Tahoma" pitchFamily="34" charset="0"/>
                <a:ea typeface="Tahoma" pitchFamily="34" charset="0"/>
                <a:cs typeface="Tahoma" pitchFamily="34" charset="0"/>
              </a:rPr>
              <a:t>giảm</a:t>
            </a:r>
            <a:r>
              <a:rPr lang="en-US" sz="2800" dirty="0">
                <a:latin typeface="Tahoma" pitchFamily="34" charset="0"/>
                <a:ea typeface="Tahoma" pitchFamily="34" charset="0"/>
                <a:cs typeface="Tahoma" pitchFamily="34" charset="0"/>
              </a:rPr>
              <a:t> </a:t>
            </a:r>
            <a:r>
              <a:rPr lang="en-US" sz="2800" dirty="0" err="1" smtClean="0">
                <a:latin typeface="Tahoma" pitchFamily="34" charset="0"/>
                <a:ea typeface="Tahoma" pitchFamily="34" charset="0"/>
                <a:cs typeface="Tahoma" pitchFamily="34" charset="0"/>
              </a:rPr>
              <a:t>hoạt</a:t>
            </a:r>
            <a:r>
              <a:rPr lang="en-US" sz="2800" dirty="0" smtClean="0">
                <a:latin typeface="Tahoma" pitchFamily="34" charset="0"/>
                <a:ea typeface="Tahoma" pitchFamily="34" charset="0"/>
                <a:cs typeface="Tahoma" pitchFamily="34" charset="0"/>
              </a:rPr>
              <a:t> </a:t>
            </a:r>
            <a:r>
              <a:rPr lang="vi-VN" sz="2800" dirty="0" smtClean="0">
                <a:latin typeface="Tahoma" pitchFamily="34" charset="0"/>
                <a:ea typeface="Tahoma" pitchFamily="34" charset="0"/>
                <a:cs typeface="Tahoma" pitchFamily="34" charset="0"/>
              </a:rPr>
              <a:t>độ</a:t>
            </a:r>
            <a:r>
              <a:rPr lang="en-US" sz="2800" dirty="0" err="1" smtClean="0">
                <a:latin typeface="Tahoma" pitchFamily="34" charset="0"/>
                <a:ea typeface="Tahoma" pitchFamily="34" charset="0"/>
                <a:cs typeface="Tahoma" pitchFamily="34" charset="0"/>
              </a:rPr>
              <a:t>ng</a:t>
            </a:r>
            <a:r>
              <a:rPr lang="en-US" sz="2800" dirty="0" smtClean="0">
                <a:latin typeface="Tahoma" pitchFamily="34" charset="0"/>
                <a:ea typeface="Tahoma" pitchFamily="34" charset="0"/>
                <a:cs typeface="Tahoma" pitchFamily="34" charset="0"/>
              </a:rPr>
              <a:t> </a:t>
            </a:r>
            <a:r>
              <a:rPr lang="en-US" sz="2800" dirty="0">
                <a:latin typeface="Tahoma" pitchFamily="34" charset="0"/>
                <a:ea typeface="Tahoma" pitchFamily="34" charset="0"/>
                <a:cs typeface="Tahoma" pitchFamily="34" charset="0"/>
              </a:rPr>
              <a:t>cytokine </a:t>
            </a:r>
            <a:r>
              <a:rPr lang="en-US" sz="2800" dirty="0" err="1" smtClean="0">
                <a:latin typeface="Tahoma" pitchFamily="34" charset="0"/>
                <a:ea typeface="Tahoma" pitchFamily="34" charset="0"/>
                <a:cs typeface="Tahoma" pitchFamily="34" charset="0"/>
              </a:rPr>
              <a:t>dẫn</a:t>
            </a:r>
            <a:r>
              <a:rPr lang="en-US" sz="2800" dirty="0" smtClean="0">
                <a:latin typeface="Tahoma" pitchFamily="34" charset="0"/>
                <a:ea typeface="Tahoma" pitchFamily="34" charset="0"/>
                <a:cs typeface="Tahoma" pitchFamily="34" charset="0"/>
              </a:rPr>
              <a:t> </a:t>
            </a:r>
            <a:r>
              <a:rPr lang="vi-VN" sz="2800" dirty="0" smtClean="0">
                <a:latin typeface="Tahoma" pitchFamily="34" charset="0"/>
                <a:ea typeface="Tahoma" pitchFamily="34" charset="0"/>
                <a:cs typeface="Tahoma" pitchFamily="34" charset="0"/>
              </a:rPr>
              <a:t>đế</a:t>
            </a:r>
            <a:r>
              <a:rPr lang="en-US" sz="2800" dirty="0">
                <a:latin typeface="Tahoma" pitchFamily="34" charset="0"/>
                <a:ea typeface="Tahoma" pitchFamily="34" charset="0"/>
                <a:cs typeface="Tahoma" pitchFamily="34" charset="0"/>
              </a:rPr>
              <a:t>n </a:t>
            </a:r>
            <a:r>
              <a:rPr lang="en-US" sz="2800" dirty="0" err="1" smtClean="0">
                <a:latin typeface="Tahoma" pitchFamily="34" charset="0"/>
                <a:ea typeface="Tahoma" pitchFamily="34" charset="0"/>
                <a:cs typeface="Tahoma" pitchFamily="34" charset="0"/>
              </a:rPr>
              <a:t>giảm</a:t>
            </a:r>
            <a:r>
              <a:rPr lang="en-US" sz="2800" dirty="0">
                <a:latin typeface="Tahoma" pitchFamily="34" charset="0"/>
                <a:ea typeface="Tahoma" pitchFamily="34" charset="0"/>
                <a:cs typeface="Tahoma" pitchFamily="34" charset="0"/>
              </a:rPr>
              <a:t> </a:t>
            </a:r>
            <a:r>
              <a:rPr lang="en-US" sz="2800" dirty="0" err="1" smtClean="0">
                <a:latin typeface="Tahoma" pitchFamily="34" charset="0"/>
                <a:ea typeface="Tahoma" pitchFamily="34" charset="0"/>
                <a:cs typeface="Tahoma" pitchFamily="34" charset="0"/>
              </a:rPr>
              <a:t>miễn</a:t>
            </a:r>
            <a:r>
              <a:rPr lang="en-US" sz="2800" dirty="0">
                <a:latin typeface="Tahoma" pitchFamily="34" charset="0"/>
                <a:ea typeface="Tahoma" pitchFamily="34" charset="0"/>
                <a:cs typeface="Tahoma" pitchFamily="34" charset="0"/>
              </a:rPr>
              <a:t> </a:t>
            </a:r>
            <a:r>
              <a:rPr lang="en-US" sz="2800" dirty="0" err="1" smtClean="0">
                <a:latin typeface="Tahoma" pitchFamily="34" charset="0"/>
                <a:ea typeface="Tahoma" pitchFamily="34" charset="0"/>
                <a:cs typeface="Tahoma" pitchFamily="34" charset="0"/>
              </a:rPr>
              <a:t>dịch</a:t>
            </a:r>
            <a:r>
              <a:rPr lang="en-US" sz="2800" dirty="0" smtClean="0">
                <a:latin typeface="Tahoma" pitchFamily="34" charset="0"/>
                <a:ea typeface="Tahoma" pitchFamily="34" charset="0"/>
                <a:cs typeface="Tahoma" pitchFamily="34" charset="0"/>
              </a:rPr>
              <a:t> qua </a:t>
            </a:r>
            <a:r>
              <a:rPr lang="en-US" sz="2800" dirty="0" err="1" smtClean="0">
                <a:latin typeface="Tahoma" pitchFamily="34" charset="0"/>
                <a:ea typeface="Tahoma" pitchFamily="34" charset="0"/>
                <a:cs typeface="Tahoma" pitchFamily="34" charset="0"/>
              </a:rPr>
              <a:t>trung</a:t>
            </a:r>
            <a:r>
              <a:rPr lang="en-US" sz="2800" dirty="0" smtClean="0">
                <a:latin typeface="Tahoma" pitchFamily="34" charset="0"/>
                <a:ea typeface="Tahoma" pitchFamily="34" charset="0"/>
                <a:cs typeface="Tahoma" pitchFamily="34" charset="0"/>
              </a:rPr>
              <a:t> </a:t>
            </a:r>
            <a:r>
              <a:rPr lang="en-US" sz="2800" dirty="0" err="1" smtClean="0">
                <a:latin typeface="Tahoma" pitchFamily="34" charset="0"/>
                <a:ea typeface="Tahoma" pitchFamily="34" charset="0"/>
                <a:cs typeface="Tahoma" pitchFamily="34" charset="0"/>
              </a:rPr>
              <a:t>gian</a:t>
            </a:r>
            <a:r>
              <a:rPr lang="en-US" sz="2800" dirty="0">
                <a:latin typeface="Tahoma" pitchFamily="34" charset="0"/>
                <a:ea typeface="Tahoma" pitchFamily="34" charset="0"/>
                <a:cs typeface="Tahoma" pitchFamily="34" charset="0"/>
              </a:rPr>
              <a:t> </a:t>
            </a:r>
            <a:r>
              <a:rPr lang="en-US" sz="2800" dirty="0" err="1" smtClean="0">
                <a:latin typeface="Tahoma" pitchFamily="34" charset="0"/>
                <a:ea typeface="Tahoma" pitchFamily="34" charset="0"/>
                <a:cs typeface="Tahoma" pitchFamily="34" charset="0"/>
              </a:rPr>
              <a:t>tế</a:t>
            </a:r>
            <a:r>
              <a:rPr lang="en-US" sz="2800" dirty="0">
                <a:latin typeface="Tahoma" pitchFamily="34" charset="0"/>
                <a:ea typeface="Tahoma" pitchFamily="34" charset="0"/>
                <a:cs typeface="Tahoma" pitchFamily="34" charset="0"/>
              </a:rPr>
              <a:t> </a:t>
            </a:r>
            <a:r>
              <a:rPr lang="en-US" sz="2800" dirty="0" err="1" smtClean="0">
                <a:latin typeface="Tahoma" pitchFamily="34" charset="0"/>
                <a:ea typeface="Tahoma" pitchFamily="34" charset="0"/>
                <a:cs typeface="Tahoma" pitchFamily="34" charset="0"/>
              </a:rPr>
              <a:t>bào</a:t>
            </a:r>
            <a:r>
              <a:rPr lang="vi-VN" sz="2800" dirty="0" smtClean="0">
                <a:latin typeface="Tahoma" pitchFamily="34" charset="0"/>
                <a:ea typeface="Tahoma" pitchFamily="34" charset="0"/>
                <a:cs typeface="Tahoma" pitchFamily="34" charset="0"/>
              </a:rPr>
              <a:t>. </a:t>
            </a:r>
            <a:endParaRPr lang="en-US" sz="2800" dirty="0" smtClean="0">
              <a:latin typeface="Tahoma" pitchFamily="34" charset="0"/>
              <a:ea typeface="Tahoma" pitchFamily="34" charset="0"/>
              <a:cs typeface="Tahoma" pitchFamily="34" charset="0"/>
            </a:endParaRPr>
          </a:p>
          <a:p>
            <a:pPr algn="just"/>
            <a:r>
              <a:rPr lang="en-US" sz="2800" dirty="0" err="1" smtClean="0">
                <a:latin typeface="Tahoma" pitchFamily="34" charset="0"/>
                <a:ea typeface="Tahoma" pitchFamily="34" charset="0"/>
                <a:cs typeface="Tahoma" pitchFamily="34" charset="0"/>
              </a:rPr>
              <a:t>Gỉam</a:t>
            </a:r>
            <a:r>
              <a:rPr lang="vi-VN" sz="2800" dirty="0" smtClean="0">
                <a:latin typeface="Tahoma" pitchFamily="34" charset="0"/>
                <a:ea typeface="Tahoma" pitchFamily="34" charset="0"/>
                <a:cs typeface="Tahoma" pitchFamily="34" charset="0"/>
              </a:rPr>
              <a:t> </a:t>
            </a:r>
            <a:r>
              <a:rPr lang="vi-VN" sz="2800" dirty="0">
                <a:latin typeface="Tahoma" pitchFamily="34" charset="0"/>
                <a:ea typeface="Tahoma" pitchFamily="34" charset="0"/>
                <a:cs typeface="Tahoma" pitchFamily="34" charset="0"/>
              </a:rPr>
              <a:t>bổ thể (C9) rõ rệt ở </a:t>
            </a:r>
            <a:r>
              <a:rPr lang="en-US" sz="2800" dirty="0" smtClean="0">
                <a:latin typeface="Tahoma" pitchFamily="34" charset="0"/>
                <a:ea typeface="Tahoma" pitchFamily="34" charset="0"/>
                <a:cs typeface="Tahoma" pitchFamily="34" charset="0"/>
              </a:rPr>
              <a:t>PI</a:t>
            </a:r>
            <a:r>
              <a:rPr lang="vi-VN" sz="2800" dirty="0" smtClean="0">
                <a:latin typeface="Tahoma" pitchFamily="34" charset="0"/>
                <a:ea typeface="Tahoma" pitchFamily="34" charset="0"/>
                <a:cs typeface="Tahoma" pitchFamily="34" charset="0"/>
              </a:rPr>
              <a:t> </a:t>
            </a:r>
            <a:r>
              <a:rPr lang="vi-VN" sz="2800" dirty="0">
                <a:latin typeface="Tahoma" pitchFamily="34" charset="0"/>
                <a:ea typeface="Tahoma" pitchFamily="34" charset="0"/>
                <a:cs typeface="Tahoma" pitchFamily="34" charset="0"/>
              </a:rPr>
              <a:t>so với </a:t>
            </a:r>
            <a:r>
              <a:rPr lang="en-US" sz="2800" dirty="0" smtClean="0">
                <a:latin typeface="Tahoma" pitchFamily="34" charset="0"/>
                <a:ea typeface="Tahoma" pitchFamily="34" charset="0"/>
                <a:cs typeface="Tahoma" pitchFamily="34" charset="0"/>
              </a:rPr>
              <a:t>FTLs</a:t>
            </a:r>
            <a:r>
              <a:rPr lang="vi-VN" sz="2800" dirty="0" smtClean="0">
                <a:latin typeface="Tahoma" pitchFamily="34" charset="0"/>
                <a:ea typeface="Tahoma" pitchFamily="34" charset="0"/>
                <a:cs typeface="Tahoma" pitchFamily="34" charset="0"/>
              </a:rPr>
              <a:t> và bằng 10% </a:t>
            </a:r>
            <a:r>
              <a:rPr lang="vi-VN" sz="2800" dirty="0">
                <a:latin typeface="Tahoma" pitchFamily="34" charset="0"/>
                <a:ea typeface="Tahoma" pitchFamily="34" charset="0"/>
                <a:cs typeface="Tahoma" pitchFamily="34" charset="0"/>
              </a:rPr>
              <a:t>người lớn</a:t>
            </a:r>
            <a:r>
              <a:rPr lang="vi-VN" sz="2800" dirty="0" smtClean="0">
                <a:latin typeface="Tahoma" pitchFamily="34" charset="0"/>
                <a:ea typeface="Tahoma" pitchFamily="34" charset="0"/>
                <a:cs typeface="Tahoma" pitchFamily="34" charset="0"/>
              </a:rPr>
              <a:t>.</a:t>
            </a:r>
            <a:r>
              <a:rPr lang="en-US" sz="2800" dirty="0">
                <a:latin typeface="Tahoma" pitchFamily="34" charset="0"/>
                <a:ea typeface="Tahoma" pitchFamily="34" charset="0"/>
                <a:cs typeface="Tahoma" pitchFamily="34" charset="0"/>
              </a:rPr>
              <a:t> </a:t>
            </a:r>
            <a:endParaRPr lang="en-US" sz="2800" dirty="0" smtClean="0">
              <a:latin typeface="Tahoma" pitchFamily="34" charset="0"/>
              <a:ea typeface="Tahoma" pitchFamily="34" charset="0"/>
              <a:cs typeface="Tahoma" pitchFamily="34" charset="0"/>
            </a:endParaRPr>
          </a:p>
          <a:p>
            <a:pPr algn="just"/>
            <a:r>
              <a:rPr lang="en-US" sz="2800" dirty="0" smtClean="0">
                <a:latin typeface="Tahoma" pitchFamily="34" charset="0"/>
                <a:ea typeface="Tahoma" pitchFamily="34" charset="0"/>
                <a:cs typeface="Tahoma" pitchFamily="34" charset="0"/>
              </a:rPr>
              <a:t>Do </a:t>
            </a:r>
            <a:r>
              <a:rPr lang="en-US" sz="2800" dirty="0" err="1" smtClean="0">
                <a:latin typeface="Tahoma" pitchFamily="34" charset="0"/>
                <a:ea typeface="Tahoma" pitchFamily="34" charset="0"/>
                <a:cs typeface="Tahoma" pitchFamily="34" charset="0"/>
              </a:rPr>
              <a:t>bổ</a:t>
            </a:r>
            <a:r>
              <a:rPr lang="en-US" sz="2800" dirty="0" smtClean="0">
                <a:latin typeface="Tahoma" pitchFamily="34" charset="0"/>
                <a:ea typeface="Tahoma" pitchFamily="34" charset="0"/>
                <a:cs typeface="Tahoma" pitchFamily="34" charset="0"/>
              </a:rPr>
              <a:t> </a:t>
            </a:r>
            <a:r>
              <a:rPr lang="en-US" sz="2800" dirty="0" err="1" smtClean="0">
                <a:latin typeface="Tahoma" pitchFamily="34" charset="0"/>
                <a:ea typeface="Tahoma" pitchFamily="34" charset="0"/>
                <a:cs typeface="Tahoma" pitchFamily="34" charset="0"/>
              </a:rPr>
              <a:t>thể</a:t>
            </a:r>
            <a:r>
              <a:rPr lang="en-US" sz="2800" dirty="0">
                <a:latin typeface="Tahoma" pitchFamily="34" charset="0"/>
                <a:ea typeface="Tahoma" pitchFamily="34" charset="0"/>
                <a:cs typeface="Tahoma" pitchFamily="34" charset="0"/>
              </a:rPr>
              <a:t> </a:t>
            </a:r>
            <a:r>
              <a:rPr lang="en-US" sz="2800" dirty="0" err="1" smtClean="0">
                <a:latin typeface="Tahoma" pitchFamily="34" charset="0"/>
                <a:ea typeface="Tahoma" pitchFamily="34" charset="0"/>
                <a:cs typeface="Tahoma" pitchFamily="34" charset="0"/>
              </a:rPr>
              <a:t>hoạt</a:t>
            </a:r>
            <a:r>
              <a:rPr lang="en-US" sz="2800" dirty="0" smtClean="0">
                <a:latin typeface="Tahoma" pitchFamily="34" charset="0"/>
                <a:ea typeface="Tahoma" pitchFamily="34" charset="0"/>
                <a:cs typeface="Tahoma" pitchFamily="34" charset="0"/>
              </a:rPr>
              <a:t> </a:t>
            </a:r>
            <a:r>
              <a:rPr lang="vi-VN" sz="2800" dirty="0" smtClean="0">
                <a:latin typeface="Tahoma" pitchFamily="34" charset="0"/>
                <a:ea typeface="Tahoma" pitchFamily="34" charset="0"/>
                <a:cs typeface="Tahoma" pitchFamily="34" charset="0"/>
              </a:rPr>
              <a:t>độ</a:t>
            </a:r>
            <a:r>
              <a:rPr lang="en-US" sz="2800" dirty="0" err="1" smtClean="0">
                <a:latin typeface="Tahoma" pitchFamily="34" charset="0"/>
                <a:ea typeface="Tahoma" pitchFamily="34" charset="0"/>
                <a:cs typeface="Tahoma" pitchFamily="34" charset="0"/>
              </a:rPr>
              <a:t>ng</a:t>
            </a:r>
            <a:r>
              <a:rPr lang="en-US" sz="2800" dirty="0" smtClean="0">
                <a:latin typeface="Tahoma" pitchFamily="34" charset="0"/>
                <a:ea typeface="Tahoma" pitchFamily="34" charset="0"/>
                <a:cs typeface="Tahoma" pitchFamily="34" charset="0"/>
              </a:rPr>
              <a:t> </a:t>
            </a:r>
            <a:r>
              <a:rPr lang="en-US" sz="2800" dirty="0" err="1" smtClean="0">
                <a:latin typeface="Tahoma" pitchFamily="34" charset="0"/>
                <a:ea typeface="Tahoma" pitchFamily="34" charset="0"/>
                <a:cs typeface="Tahoma" pitchFamily="34" charset="0"/>
              </a:rPr>
              <a:t>nh</a:t>
            </a:r>
            <a:r>
              <a:rPr lang="vi-VN" sz="2800" dirty="0" smtClean="0">
                <a:latin typeface="Tahoma" pitchFamily="34" charset="0"/>
                <a:ea typeface="Tahoma" pitchFamily="34" charset="0"/>
                <a:cs typeface="Tahoma" pitchFamily="34" charset="0"/>
              </a:rPr>
              <a:t>ư</a:t>
            </a:r>
            <a:r>
              <a:rPr lang="en-US" sz="2800" dirty="0">
                <a:latin typeface="Tahoma" pitchFamily="34" charset="0"/>
                <a:ea typeface="Tahoma" pitchFamily="34" charset="0"/>
                <a:cs typeface="Tahoma" pitchFamily="34" charset="0"/>
              </a:rPr>
              <a:t> </a:t>
            </a:r>
            <a:r>
              <a:rPr lang="en-US" sz="2800" dirty="0" err="1" smtClean="0">
                <a:latin typeface="Tahoma" pitchFamily="34" charset="0"/>
                <a:ea typeface="Tahoma" pitchFamily="34" charset="0"/>
                <a:cs typeface="Tahoma" pitchFamily="34" charset="0"/>
              </a:rPr>
              <a:t>một</a:t>
            </a:r>
            <a:r>
              <a:rPr lang="en-US" sz="2800" dirty="0">
                <a:latin typeface="Tahoma" pitchFamily="34" charset="0"/>
                <a:ea typeface="Tahoma" pitchFamily="34" charset="0"/>
                <a:cs typeface="Tahoma" pitchFamily="34" charset="0"/>
              </a:rPr>
              <a:t> </a:t>
            </a:r>
            <a:r>
              <a:rPr lang="en-US" sz="2800" dirty="0" err="1" smtClean="0">
                <a:latin typeface="Tahoma" pitchFamily="34" charset="0"/>
                <a:ea typeface="Tahoma" pitchFamily="34" charset="0"/>
                <a:cs typeface="Tahoma" pitchFamily="34" charset="0"/>
              </a:rPr>
              <a:t>dòng</a:t>
            </a:r>
            <a:r>
              <a:rPr lang="en-US" sz="2800" dirty="0">
                <a:latin typeface="Tahoma" pitchFamily="34" charset="0"/>
                <a:ea typeface="Tahoma" pitchFamily="34" charset="0"/>
                <a:cs typeface="Tahoma" pitchFamily="34" charset="0"/>
              </a:rPr>
              <a:t> </a:t>
            </a:r>
            <a:r>
              <a:rPr lang="en-US" sz="2800" dirty="0" err="1" smtClean="0">
                <a:latin typeface="Tahoma" pitchFamily="34" charset="0"/>
                <a:ea typeface="Tahoma" pitchFamily="34" charset="0"/>
                <a:cs typeface="Tahoma" pitchFamily="34" charset="0"/>
              </a:rPr>
              <a:t>thác</a:t>
            </a:r>
            <a:r>
              <a:rPr lang="en-US" sz="2800" dirty="0">
                <a:latin typeface="Tahoma" pitchFamily="34" charset="0"/>
                <a:ea typeface="Tahoma" pitchFamily="34" charset="0"/>
                <a:cs typeface="Tahoma" pitchFamily="34" charset="0"/>
              </a:rPr>
              <a:t> </a:t>
            </a:r>
            <a:r>
              <a:rPr lang="en-US" sz="2800" dirty="0" err="1" smtClean="0">
                <a:latin typeface="Tahoma" pitchFamily="34" charset="0"/>
                <a:ea typeface="Tahoma" pitchFamily="34" charset="0"/>
                <a:cs typeface="Tahoma" pitchFamily="34" charset="0"/>
              </a:rPr>
              <a:t>thống</a:t>
            </a:r>
            <a:r>
              <a:rPr lang="en-US" sz="2800" dirty="0">
                <a:latin typeface="Tahoma" pitchFamily="34" charset="0"/>
                <a:ea typeface="Tahoma" pitchFamily="34" charset="0"/>
                <a:cs typeface="Tahoma" pitchFamily="34" charset="0"/>
              </a:rPr>
              <a:t> </a:t>
            </a:r>
            <a:r>
              <a:rPr lang="en-US" sz="2800" dirty="0" err="1" smtClean="0">
                <a:latin typeface="Tahoma" pitchFamily="34" charset="0"/>
                <a:ea typeface="Tahoma" pitchFamily="34" charset="0"/>
                <a:cs typeface="Tahoma" pitchFamily="34" charset="0"/>
              </a:rPr>
              <a:t>nhất</a:t>
            </a:r>
            <a:r>
              <a:rPr lang="en-US" sz="2800" dirty="0">
                <a:latin typeface="Tahoma" pitchFamily="34" charset="0"/>
                <a:ea typeface="Tahoma" pitchFamily="34" charset="0"/>
                <a:cs typeface="Tahoma" pitchFamily="34" charset="0"/>
              </a:rPr>
              <a:t> </a:t>
            </a:r>
            <a:r>
              <a:rPr lang="en-US" sz="2800" dirty="0" err="1" smtClean="0">
                <a:latin typeface="Tahoma" pitchFamily="34" charset="0"/>
                <a:ea typeface="Tahoma" pitchFamily="34" charset="0"/>
                <a:cs typeface="Tahoma" pitchFamily="34" charset="0"/>
              </a:rPr>
              <a:t>nên</a:t>
            </a:r>
            <a:r>
              <a:rPr lang="en-US" sz="2800" dirty="0">
                <a:latin typeface="Tahoma" pitchFamily="34" charset="0"/>
                <a:ea typeface="Tahoma" pitchFamily="34" charset="0"/>
                <a:cs typeface="Tahoma" pitchFamily="34" charset="0"/>
              </a:rPr>
              <a:t> </a:t>
            </a:r>
            <a:r>
              <a:rPr lang="en-US" sz="2800" dirty="0" err="1" smtClean="0">
                <a:latin typeface="Tahoma" pitchFamily="34" charset="0"/>
                <a:ea typeface="Tahoma" pitchFamily="34" charset="0"/>
                <a:cs typeface="Tahoma" pitchFamily="34" charset="0"/>
              </a:rPr>
              <a:t>hoạt</a:t>
            </a:r>
            <a:r>
              <a:rPr lang="en-US" sz="2800" dirty="0" smtClean="0">
                <a:latin typeface="Tahoma" pitchFamily="34" charset="0"/>
                <a:ea typeface="Tahoma" pitchFamily="34" charset="0"/>
                <a:cs typeface="Tahoma" pitchFamily="34" charset="0"/>
              </a:rPr>
              <a:t> </a:t>
            </a:r>
            <a:r>
              <a:rPr lang="vi-VN" sz="2800" dirty="0" smtClean="0">
                <a:latin typeface="Tahoma" pitchFamily="34" charset="0"/>
                <a:ea typeface="Tahoma" pitchFamily="34" charset="0"/>
                <a:cs typeface="Tahoma" pitchFamily="34" charset="0"/>
              </a:rPr>
              <a:t>độ</a:t>
            </a:r>
            <a:r>
              <a:rPr lang="en-US" sz="2800" dirty="0" err="1" smtClean="0">
                <a:latin typeface="Tahoma" pitchFamily="34" charset="0"/>
                <a:ea typeface="Tahoma" pitchFamily="34" charset="0"/>
                <a:cs typeface="Tahoma" pitchFamily="34" charset="0"/>
              </a:rPr>
              <a:t>ng</a:t>
            </a:r>
            <a:r>
              <a:rPr lang="en-US" sz="2800" dirty="0">
                <a:latin typeface="Tahoma" pitchFamily="34" charset="0"/>
                <a:ea typeface="Tahoma" pitchFamily="34" charset="0"/>
                <a:cs typeface="Tahoma" pitchFamily="34" charset="0"/>
              </a:rPr>
              <a:t> </a:t>
            </a:r>
            <a:r>
              <a:rPr lang="en-US" sz="2800" dirty="0" err="1" smtClean="0">
                <a:latin typeface="Tahoma" pitchFamily="34" charset="0"/>
                <a:ea typeface="Tahoma" pitchFamily="34" charset="0"/>
                <a:cs typeface="Tahoma" pitchFamily="34" charset="0"/>
              </a:rPr>
              <a:t>của</a:t>
            </a:r>
            <a:r>
              <a:rPr lang="en-US" sz="2800" dirty="0">
                <a:latin typeface="Tahoma" pitchFamily="34" charset="0"/>
                <a:ea typeface="Tahoma" pitchFamily="34" charset="0"/>
                <a:cs typeface="Tahoma" pitchFamily="34" charset="0"/>
              </a:rPr>
              <a:t> </a:t>
            </a:r>
            <a:r>
              <a:rPr lang="en-US" sz="2800" dirty="0" err="1" smtClean="0">
                <a:latin typeface="Tahoma" pitchFamily="34" charset="0"/>
                <a:ea typeface="Tahoma" pitchFamily="34" charset="0"/>
                <a:cs typeface="Tahoma" pitchFamily="34" charset="0"/>
              </a:rPr>
              <a:t>hệ</a:t>
            </a:r>
            <a:r>
              <a:rPr lang="en-US" sz="2800" dirty="0">
                <a:latin typeface="Tahoma" pitchFamily="34" charset="0"/>
                <a:ea typeface="Tahoma" pitchFamily="34" charset="0"/>
                <a:cs typeface="Tahoma" pitchFamily="34" charset="0"/>
              </a:rPr>
              <a:t> </a:t>
            </a:r>
            <a:r>
              <a:rPr lang="en-US" sz="2800" dirty="0" err="1" smtClean="0">
                <a:latin typeface="Tahoma" pitchFamily="34" charset="0"/>
                <a:ea typeface="Tahoma" pitchFamily="34" charset="0"/>
                <a:cs typeface="Tahoma" pitchFamily="34" charset="0"/>
              </a:rPr>
              <a:t>thống</a:t>
            </a:r>
            <a:r>
              <a:rPr lang="en-US" sz="2800" dirty="0">
                <a:latin typeface="Tahoma" pitchFamily="34" charset="0"/>
                <a:ea typeface="Tahoma" pitchFamily="34" charset="0"/>
                <a:cs typeface="Tahoma" pitchFamily="34" charset="0"/>
              </a:rPr>
              <a:t> </a:t>
            </a:r>
            <a:r>
              <a:rPr lang="en-US" sz="2800" dirty="0" err="1" smtClean="0">
                <a:latin typeface="Tahoma" pitchFamily="34" charset="0"/>
                <a:ea typeface="Tahoma" pitchFamily="34" charset="0"/>
                <a:cs typeface="Tahoma" pitchFamily="34" charset="0"/>
              </a:rPr>
              <a:t>bổ</a:t>
            </a:r>
            <a:r>
              <a:rPr lang="en-US" sz="2800" dirty="0">
                <a:latin typeface="Tahoma" pitchFamily="34" charset="0"/>
                <a:ea typeface="Tahoma" pitchFamily="34" charset="0"/>
                <a:cs typeface="Tahoma" pitchFamily="34" charset="0"/>
              </a:rPr>
              <a:t> </a:t>
            </a:r>
            <a:r>
              <a:rPr lang="en-US" sz="2800" dirty="0" err="1" smtClean="0">
                <a:latin typeface="Tahoma" pitchFamily="34" charset="0"/>
                <a:ea typeface="Tahoma" pitchFamily="34" charset="0"/>
                <a:cs typeface="Tahoma" pitchFamily="34" charset="0"/>
              </a:rPr>
              <a:t>thể</a:t>
            </a:r>
            <a:r>
              <a:rPr lang="en-US" sz="2800" dirty="0">
                <a:latin typeface="Tahoma" pitchFamily="34" charset="0"/>
                <a:ea typeface="Tahoma" pitchFamily="34" charset="0"/>
                <a:cs typeface="Tahoma" pitchFamily="34" charset="0"/>
              </a:rPr>
              <a:t> </a:t>
            </a:r>
            <a:r>
              <a:rPr lang="en-US" sz="2800" dirty="0" err="1" smtClean="0">
                <a:latin typeface="Tahoma" pitchFamily="34" charset="0"/>
                <a:ea typeface="Tahoma" pitchFamily="34" charset="0"/>
                <a:cs typeface="Tahoma" pitchFamily="34" charset="0"/>
              </a:rPr>
              <a:t>giảm</a:t>
            </a:r>
            <a:r>
              <a:rPr lang="en-US" sz="2800" dirty="0" smtClean="0">
                <a:latin typeface="Tahoma" pitchFamily="34" charset="0"/>
                <a:ea typeface="Tahoma" pitchFamily="34" charset="0"/>
                <a:cs typeface="Tahoma" pitchFamily="34" charset="0"/>
              </a:rPr>
              <a:t> h</a:t>
            </a:r>
            <a:r>
              <a:rPr lang="vi-VN" sz="2800" dirty="0" smtClean="0">
                <a:latin typeface="Tahoma" pitchFamily="34" charset="0"/>
                <a:ea typeface="Tahoma" pitchFamily="34" charset="0"/>
                <a:cs typeface="Tahoma" pitchFamily="34" charset="0"/>
              </a:rPr>
              <a:t>ơ</a:t>
            </a:r>
            <a:r>
              <a:rPr lang="en-US" sz="2800" dirty="0" smtClean="0">
                <a:latin typeface="Tahoma" pitchFamily="34" charset="0"/>
                <a:ea typeface="Tahoma" pitchFamily="34" charset="0"/>
                <a:cs typeface="Tahoma" pitchFamily="34" charset="0"/>
              </a:rPr>
              <a:t>n 60%.</a:t>
            </a:r>
            <a:endParaRPr lang="en-US" sz="2800"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15735544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066800"/>
          </a:xfrm>
        </p:spPr>
        <p:txBody>
          <a:bodyPr>
            <a:normAutofit/>
          </a:bodyPr>
          <a:lstStyle/>
          <a:p>
            <a:r>
              <a:rPr lang="vi-VN" sz="2800" b="1" dirty="0">
                <a:latin typeface="Tahoma" pitchFamily="34" charset="0"/>
                <a:ea typeface="Tahoma" pitchFamily="34" charset="0"/>
                <a:cs typeface="Tahoma" pitchFamily="34" charset="0"/>
              </a:rPr>
              <a:t>Đặc điểm của hệ thống miễn dịch và tác động của Tiêm chủng trong </a:t>
            </a:r>
            <a:r>
              <a:rPr lang="vi-VN" sz="2800" b="1" dirty="0" smtClean="0">
                <a:latin typeface="Tahoma" pitchFamily="34" charset="0"/>
                <a:ea typeface="Tahoma" pitchFamily="34" charset="0"/>
                <a:cs typeface="Tahoma" pitchFamily="34" charset="0"/>
              </a:rPr>
              <a:t>PI</a:t>
            </a:r>
            <a:endParaRPr lang="en-US" sz="2800" b="1" dirty="0"/>
          </a:p>
        </p:txBody>
      </p:sp>
      <p:sp>
        <p:nvSpPr>
          <p:cNvPr id="3" name="Content Placeholder 2"/>
          <p:cNvSpPr>
            <a:spLocks noGrp="1"/>
          </p:cNvSpPr>
          <p:nvPr>
            <p:ph sz="quarter" idx="1"/>
          </p:nvPr>
        </p:nvSpPr>
        <p:spPr/>
        <p:txBody>
          <a:bodyPr>
            <a:normAutofit/>
          </a:bodyPr>
          <a:lstStyle/>
          <a:p>
            <a:pPr algn="just"/>
            <a:r>
              <a:rPr lang="en-US" dirty="0" err="1" smtClean="0">
                <a:latin typeface="Tahoma" pitchFamily="34" charset="0"/>
                <a:ea typeface="Tahoma" pitchFamily="34" charset="0"/>
                <a:cs typeface="Tahoma" pitchFamily="34" charset="0"/>
              </a:rPr>
              <a:t>sự</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khiếm</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khuyết</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hệ</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thống</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bổ</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thể</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làm</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giảm</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đá</a:t>
            </a:r>
            <a:r>
              <a:rPr lang="en-US" dirty="0">
                <a:latin typeface="Tahoma" pitchFamily="34" charset="0"/>
                <a:ea typeface="Tahoma" pitchFamily="34" charset="0"/>
                <a:cs typeface="Tahoma" pitchFamily="34" charset="0"/>
              </a:rPr>
              <a:t>p </a:t>
            </a:r>
            <a:r>
              <a:rPr lang="en-US" dirty="0" err="1" smtClean="0">
                <a:latin typeface="Tahoma" pitchFamily="34" charset="0"/>
                <a:ea typeface="Tahoma" pitchFamily="34" charset="0"/>
                <a:cs typeface="Tahoma" pitchFamily="34" charset="0"/>
              </a:rPr>
              <a:t>ứng</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miễn</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dịch</a:t>
            </a:r>
            <a:endParaRPr lang="en-US" dirty="0">
              <a:latin typeface="Tahoma" pitchFamily="34" charset="0"/>
              <a:ea typeface="Tahoma" pitchFamily="34" charset="0"/>
              <a:cs typeface="Tahoma" pitchFamily="34" charset="0"/>
            </a:endParaRPr>
          </a:p>
          <a:p>
            <a:pPr algn="just"/>
            <a:r>
              <a:rPr lang="en-US" dirty="0" smtClean="0">
                <a:latin typeface="Tahoma" pitchFamily="34" charset="0"/>
                <a:ea typeface="Tahoma" pitchFamily="34" charset="0"/>
                <a:cs typeface="Tahoma" pitchFamily="34" charset="0"/>
              </a:rPr>
              <a:t>T</a:t>
            </a:r>
            <a:r>
              <a:rPr lang="vi-VN" dirty="0" smtClean="0">
                <a:latin typeface="Tahoma" pitchFamily="34" charset="0"/>
                <a:ea typeface="Tahoma" pitchFamily="34" charset="0"/>
                <a:cs typeface="Tahoma" pitchFamily="34" charset="0"/>
              </a:rPr>
              <a:t>ươ</a:t>
            </a:r>
            <a:r>
              <a:rPr lang="en-US" dirty="0" err="1" smtClean="0">
                <a:latin typeface="Tahoma" pitchFamily="34" charset="0"/>
                <a:ea typeface="Tahoma" pitchFamily="34" charset="0"/>
                <a:cs typeface="Tahoma" pitchFamily="34" charset="0"/>
              </a:rPr>
              <a:t>ng</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tác</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bổ</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thể</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với</a:t>
            </a:r>
            <a:r>
              <a:rPr lang="en-US" dirty="0" smtClean="0">
                <a:latin typeface="Tahoma" pitchFamily="34" charset="0"/>
                <a:ea typeface="Tahoma" pitchFamily="34" charset="0"/>
                <a:cs typeface="Tahoma" pitchFamily="34" charset="0"/>
              </a:rPr>
              <a:t> </a:t>
            </a:r>
            <a:r>
              <a:rPr lang="en-US" dirty="0">
                <a:latin typeface="Tahoma" pitchFamily="34" charset="0"/>
                <a:ea typeface="Tahoma" pitchFamily="34" charset="0"/>
                <a:cs typeface="Tahoma" pitchFamily="34" charset="0"/>
              </a:rPr>
              <a:t>receptor </a:t>
            </a:r>
            <a:r>
              <a:rPr lang="en-US" dirty="0" err="1" smtClean="0">
                <a:latin typeface="Tahoma" pitchFamily="34" charset="0"/>
                <a:ea typeface="Tahoma" pitchFamily="34" charset="0"/>
                <a:cs typeface="Tahoma" pitchFamily="34" charset="0"/>
              </a:rPr>
              <a:t>của</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chúng</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trên</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bề</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mặt</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tế</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bào</a:t>
            </a:r>
            <a:r>
              <a:rPr lang="en-US" dirty="0" smtClean="0">
                <a:latin typeface="Tahoma" pitchFamily="34" charset="0"/>
                <a:ea typeface="Tahoma" pitchFamily="34" charset="0"/>
                <a:cs typeface="Tahoma" pitchFamily="34" charset="0"/>
              </a:rPr>
              <a:t> DC, </a:t>
            </a:r>
            <a:r>
              <a:rPr lang="en-US" dirty="0" err="1" smtClean="0">
                <a:latin typeface="Tahoma" pitchFamily="34" charset="0"/>
                <a:ea typeface="Tahoma" pitchFamily="34" charset="0"/>
                <a:cs typeface="Tahoma" pitchFamily="34" charset="0"/>
              </a:rPr>
              <a:t>Lb</a:t>
            </a:r>
            <a:r>
              <a:rPr lang="en-US" dirty="0" smtClean="0">
                <a:latin typeface="Tahoma" pitchFamily="34" charset="0"/>
                <a:ea typeface="Tahoma" pitchFamily="34" charset="0"/>
                <a:cs typeface="Tahoma" pitchFamily="34" charset="0"/>
              </a:rPr>
              <a:t>, DC </a:t>
            </a:r>
            <a:r>
              <a:rPr lang="vi-VN" dirty="0" smtClean="0">
                <a:latin typeface="Tahoma" pitchFamily="34" charset="0"/>
                <a:ea typeface="Tahoma" pitchFamily="34" charset="0"/>
                <a:cs typeface="Tahoma" pitchFamily="34" charset="0"/>
              </a:rPr>
              <a:t>đ</a:t>
            </a:r>
            <a:r>
              <a:rPr lang="en-US" dirty="0" smtClean="0">
                <a:latin typeface="Tahoma" pitchFamily="34" charset="0"/>
                <a:ea typeface="Tahoma" pitchFamily="34" charset="0"/>
                <a:cs typeface="Tahoma" pitchFamily="34" charset="0"/>
              </a:rPr>
              <a:t>a </a:t>
            </a:r>
            <a:r>
              <a:rPr lang="en-US" dirty="0" err="1" smtClean="0">
                <a:latin typeface="Tahoma" pitchFamily="34" charset="0"/>
                <a:ea typeface="Tahoma" pitchFamily="34" charset="0"/>
                <a:cs typeface="Tahoma" pitchFamily="34" charset="0"/>
              </a:rPr>
              <a:t>nang</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dẫn</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đế</a:t>
            </a:r>
            <a:r>
              <a:rPr lang="en-US" dirty="0">
                <a:latin typeface="Tahoma" pitchFamily="34" charset="0"/>
                <a:ea typeface="Tahoma" pitchFamily="34" charset="0"/>
                <a:cs typeface="Tahoma" pitchFamily="34" charset="0"/>
              </a:rPr>
              <a:t>n </a:t>
            </a:r>
            <a:r>
              <a:rPr lang="en-US" dirty="0" err="1" smtClean="0">
                <a:latin typeface="Tahoma" pitchFamily="34" charset="0"/>
                <a:ea typeface="Tahoma" pitchFamily="34" charset="0"/>
                <a:cs typeface="Tahoma" pitchFamily="34" charset="0"/>
              </a:rPr>
              <a:t>giảm</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sx</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kháng</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thể</a:t>
            </a:r>
            <a:r>
              <a:rPr lang="en-US" dirty="0" smtClean="0">
                <a:latin typeface="Tahoma" pitchFamily="34" charset="0"/>
                <a:ea typeface="Tahoma" pitchFamily="34" charset="0"/>
                <a:cs typeface="Tahoma" pitchFamily="34" charset="0"/>
              </a:rPr>
              <a:t>,</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làm</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giảm</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phản</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ứng</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sinh</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kt</a:t>
            </a:r>
            <a:r>
              <a:rPr lang="en-US" dirty="0" smtClean="0">
                <a:latin typeface="Tahoma" pitchFamily="34" charset="0"/>
                <a:ea typeface="Tahoma" pitchFamily="34" charset="0"/>
                <a:cs typeface="Tahoma" pitchFamily="34" charset="0"/>
              </a:rPr>
              <a:t> 10 </a:t>
            </a:r>
            <a:r>
              <a:rPr lang="en-US" dirty="0">
                <a:latin typeface="Tahoma" pitchFamily="34" charset="0"/>
                <a:ea typeface="Tahoma" pitchFamily="34" charset="0"/>
                <a:cs typeface="Tahoma" pitchFamily="34" charset="0"/>
              </a:rPr>
              <a:t>000 </a:t>
            </a:r>
            <a:r>
              <a:rPr lang="en-US" dirty="0" err="1" smtClean="0">
                <a:latin typeface="Tahoma" pitchFamily="34" charset="0"/>
                <a:ea typeface="Tahoma" pitchFamily="34" charset="0"/>
                <a:cs typeface="Tahoma" pitchFamily="34" charset="0"/>
              </a:rPr>
              <a:t>lần</a:t>
            </a:r>
            <a:r>
              <a:rPr lang="en-US" dirty="0" smtClean="0">
                <a:latin typeface="Tahoma" pitchFamily="34" charset="0"/>
                <a:ea typeface="Tahoma" pitchFamily="34" charset="0"/>
                <a:cs typeface="Tahoma" pitchFamily="34" charset="0"/>
              </a:rPr>
              <a:t>.</a:t>
            </a:r>
          </a:p>
          <a:p>
            <a:pPr algn="just"/>
            <a:r>
              <a:rPr lang="en-US" dirty="0" err="1" smtClean="0">
                <a:latin typeface="Tahoma" pitchFamily="34" charset="0"/>
                <a:ea typeface="Tahoma" pitchFamily="34" charset="0"/>
                <a:cs typeface="Tahoma" pitchFamily="34" charset="0"/>
              </a:rPr>
              <a:t>trẻ</a:t>
            </a:r>
            <a:r>
              <a:rPr lang="en-US" dirty="0" smtClean="0">
                <a:latin typeface="Tahoma" pitchFamily="34" charset="0"/>
                <a:ea typeface="Tahoma" pitchFamily="34" charset="0"/>
                <a:cs typeface="Tahoma" pitchFamily="34" charset="0"/>
              </a:rPr>
              <a:t> </a:t>
            </a:r>
            <a:r>
              <a:rPr lang="en-US" dirty="0">
                <a:latin typeface="Tahoma" pitchFamily="34" charset="0"/>
                <a:ea typeface="Tahoma" pitchFamily="34" charset="0"/>
                <a:cs typeface="Tahoma" pitchFamily="34" charset="0"/>
              </a:rPr>
              <a:t>non </a:t>
            </a:r>
            <a:r>
              <a:rPr lang="en-US" dirty="0" err="1" smtClean="0">
                <a:latin typeface="Tahoma" pitchFamily="34" charset="0"/>
                <a:ea typeface="Tahoma" pitchFamily="34" charset="0"/>
                <a:cs typeface="Tahoma" pitchFamily="34" charset="0"/>
              </a:rPr>
              <a:t>tháng</a:t>
            </a:r>
            <a:r>
              <a:rPr lang="en-US" dirty="0" smtClean="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giảm</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tiết</a:t>
            </a:r>
            <a:r>
              <a:rPr lang="en-US" dirty="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interferon </a:t>
            </a:r>
            <a:r>
              <a:rPr lang="vi-VN" dirty="0" smtClean="0">
                <a:latin typeface="Tahoma" pitchFamily="34" charset="0"/>
                <a:ea typeface="Tahoma" pitchFamily="34" charset="0"/>
                <a:cs typeface="Tahoma" pitchFamily="34" charset="0"/>
              </a:rPr>
              <a:t>do</a:t>
            </a:r>
            <a:r>
              <a:rPr lang="en-US"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đó </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làm</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giảm</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nhận</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diện</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kn</a:t>
            </a:r>
            <a:r>
              <a:rPr lang="en-US" dirty="0">
                <a:latin typeface="Tahoma" pitchFamily="34" charset="0"/>
                <a:ea typeface="Tahoma" pitchFamily="34" charset="0"/>
                <a:cs typeface="Tahoma" pitchFamily="34" charset="0"/>
              </a:rPr>
              <a:t> virus </a:t>
            </a:r>
            <a:r>
              <a:rPr lang="en-US" dirty="0" err="1">
                <a:latin typeface="Tahoma" pitchFamily="34" charset="0"/>
                <a:ea typeface="Tahoma" pitchFamily="34" charset="0"/>
                <a:cs typeface="Tahoma" pitchFamily="34" charset="0"/>
              </a:rPr>
              <a:t>của</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tb</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lympho</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gây</a:t>
            </a:r>
            <a:r>
              <a:rPr lang="en-US" dirty="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độ</a:t>
            </a:r>
            <a:r>
              <a:rPr lang="en-US" dirty="0">
                <a:latin typeface="Tahoma" pitchFamily="34" charset="0"/>
                <a:ea typeface="Tahoma" pitchFamily="34" charset="0"/>
                <a:cs typeface="Tahoma" pitchFamily="34" charset="0"/>
              </a:rPr>
              <a:t>c </a:t>
            </a:r>
            <a:r>
              <a:rPr lang="en-US" dirty="0" err="1">
                <a:latin typeface="Tahoma" pitchFamily="34" charset="0"/>
                <a:ea typeface="Tahoma" pitchFamily="34" charset="0"/>
                <a:cs typeface="Tahoma" pitchFamily="34" charset="0"/>
              </a:rPr>
              <a:t>tb</a:t>
            </a:r>
            <a:r>
              <a:rPr lang="vi-VN" dirty="0">
                <a:latin typeface="Tahoma" pitchFamily="34" charset="0"/>
                <a:ea typeface="Tahoma" pitchFamily="34" charset="0"/>
                <a:cs typeface="Tahoma" pitchFamily="34" charset="0"/>
              </a:rPr>
              <a:t>.</a:t>
            </a:r>
            <a:endParaRPr lang="en-US"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41988103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14400"/>
          </a:xfrm>
        </p:spPr>
        <p:txBody>
          <a:bodyPr>
            <a:noAutofit/>
          </a:bodyPr>
          <a:lstStyle/>
          <a:p>
            <a:r>
              <a:rPr lang="vi-VN" sz="2800" b="1" dirty="0">
                <a:latin typeface="Tahoma" pitchFamily="34" charset="0"/>
                <a:ea typeface="Tahoma" pitchFamily="34" charset="0"/>
                <a:cs typeface="Tahoma" pitchFamily="34" charset="0"/>
              </a:rPr>
              <a:t>Đặc điểm của hệ thống miễn dịch và tác động của Tiêm chủng trong </a:t>
            </a:r>
            <a:r>
              <a:rPr lang="vi-VN" sz="2800" b="1" dirty="0" smtClean="0">
                <a:latin typeface="Tahoma" pitchFamily="34" charset="0"/>
                <a:ea typeface="Tahoma" pitchFamily="34" charset="0"/>
                <a:cs typeface="Tahoma" pitchFamily="34" charset="0"/>
              </a:rPr>
              <a:t>PI</a:t>
            </a:r>
            <a:endParaRPr lang="en-US" sz="2800" b="1" dirty="0"/>
          </a:p>
        </p:txBody>
      </p:sp>
      <p:sp>
        <p:nvSpPr>
          <p:cNvPr id="3" name="Content Placeholder 2"/>
          <p:cNvSpPr>
            <a:spLocks noGrp="1"/>
          </p:cNvSpPr>
          <p:nvPr>
            <p:ph sz="quarter" idx="1"/>
          </p:nvPr>
        </p:nvSpPr>
        <p:spPr/>
        <p:txBody>
          <a:bodyPr/>
          <a:lstStyle/>
          <a:p>
            <a:pPr algn="just"/>
            <a:r>
              <a:rPr lang="en-US" dirty="0" err="1" smtClean="0">
                <a:latin typeface="Tahoma" pitchFamily="34" charset="0"/>
                <a:ea typeface="Tahoma" pitchFamily="34" charset="0"/>
                <a:cs typeface="Tahoma" pitchFamily="34" charset="0"/>
              </a:rPr>
              <a:t>Rối</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loạn</a:t>
            </a:r>
            <a:r>
              <a:rPr lang="en-US" dirty="0">
                <a:latin typeface="Tahoma" pitchFamily="34" charset="0"/>
                <a:ea typeface="Tahoma" pitchFamily="34" charset="0"/>
                <a:cs typeface="Tahoma" pitchFamily="34" charset="0"/>
              </a:rPr>
              <a:t> </a:t>
            </a:r>
            <a:r>
              <a:rPr lang="en-US" dirty="0" smtClean="0">
                <a:latin typeface="Tahoma" pitchFamily="34" charset="0"/>
                <a:ea typeface="Tahoma" pitchFamily="34" charset="0"/>
                <a:cs typeface="Tahoma" pitchFamily="34" charset="0"/>
              </a:rPr>
              <a:t>APC, </a:t>
            </a:r>
            <a:r>
              <a:rPr lang="en-US" dirty="0" err="1" smtClean="0">
                <a:latin typeface="Tahoma" pitchFamily="34" charset="0"/>
                <a:ea typeface="Tahoma" pitchFamily="34" charset="0"/>
                <a:cs typeface="Tahoma" pitchFamily="34" charset="0"/>
              </a:rPr>
              <a:t>làm</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giảm</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khả</a:t>
            </a:r>
            <a:r>
              <a:rPr lang="en-US" dirty="0" smtClean="0">
                <a:latin typeface="Tahoma" pitchFamily="34" charset="0"/>
                <a:ea typeface="Tahoma" pitchFamily="34" charset="0"/>
                <a:cs typeface="Tahoma" pitchFamily="34" charset="0"/>
              </a:rPr>
              <a:t> n</a:t>
            </a:r>
            <a:r>
              <a:rPr lang="vi-VN" dirty="0" smtClean="0">
                <a:latin typeface="Tahoma" pitchFamily="34" charset="0"/>
                <a:ea typeface="Tahoma" pitchFamily="34" charset="0"/>
                <a:cs typeface="Tahoma" pitchFamily="34" charset="0"/>
              </a:rPr>
              <a:t>ă</a:t>
            </a:r>
            <a:r>
              <a:rPr lang="en-US" dirty="0" err="1" smtClean="0">
                <a:latin typeface="Tahoma" pitchFamily="34" charset="0"/>
                <a:ea typeface="Tahoma" pitchFamily="34" charset="0"/>
                <a:cs typeface="Tahoma" pitchFamily="34" charset="0"/>
              </a:rPr>
              <a:t>ng</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thực</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bào</a:t>
            </a:r>
            <a:r>
              <a:rPr lang="en-US" dirty="0">
                <a:latin typeface="Tahoma" pitchFamily="34" charset="0"/>
                <a:ea typeface="Tahoma" pitchFamily="34" charset="0"/>
                <a:cs typeface="Tahoma" pitchFamily="34" charset="0"/>
              </a:rPr>
              <a:t> </a:t>
            </a:r>
            <a:r>
              <a:rPr lang="en-US" dirty="0" smtClean="0">
                <a:latin typeface="Tahoma" pitchFamily="34" charset="0"/>
                <a:ea typeface="Tahoma" pitchFamily="34" charset="0"/>
                <a:cs typeface="Tahoma" pitchFamily="34" charset="0"/>
              </a:rPr>
              <a:t>ở PI, </a:t>
            </a:r>
            <a:r>
              <a:rPr lang="en-US" dirty="0" err="1" smtClean="0">
                <a:latin typeface="Tahoma" pitchFamily="34" charset="0"/>
                <a:ea typeface="Tahoma" pitchFamily="34" charset="0"/>
                <a:cs typeface="Tahoma" pitchFamily="34" charset="0"/>
              </a:rPr>
              <a:t>làm</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giảm</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đáp</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ứng</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miễn</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dịch</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các</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tá</a:t>
            </a:r>
            <a:r>
              <a:rPr lang="en-US" dirty="0" smtClean="0">
                <a:latin typeface="Tahoma" pitchFamily="34" charset="0"/>
                <a:ea typeface="Tahoma" pitchFamily="34" charset="0"/>
                <a:cs typeface="Tahoma" pitchFamily="34" charset="0"/>
              </a:rPr>
              <a:t> d</a:t>
            </a:r>
            <a:r>
              <a:rPr lang="vi-VN" dirty="0" smtClean="0">
                <a:latin typeface="Tahoma" pitchFamily="34" charset="0"/>
                <a:ea typeface="Tahoma" pitchFamily="34" charset="0"/>
                <a:cs typeface="Tahoma" pitchFamily="34" charset="0"/>
              </a:rPr>
              <a:t>ượ</a:t>
            </a:r>
            <a:r>
              <a:rPr lang="en-US" dirty="0" smtClean="0">
                <a:latin typeface="Tahoma" pitchFamily="34" charset="0"/>
                <a:ea typeface="Tahoma" pitchFamily="34" charset="0"/>
                <a:cs typeface="Tahoma" pitchFamily="34" charset="0"/>
              </a:rPr>
              <a:t>c </a:t>
            </a:r>
            <a:r>
              <a:rPr lang="en-US" dirty="0" err="1" smtClean="0">
                <a:latin typeface="Tahoma" pitchFamily="34" charset="0"/>
                <a:ea typeface="Tahoma" pitchFamily="34" charset="0"/>
                <a:cs typeface="Tahoma" pitchFamily="34" charset="0"/>
              </a:rPr>
              <a:t>trong</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vaccin</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có</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thể</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tranh</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dành</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quá</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trình</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thực</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bào</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trình</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diện</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kháng</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nguyên</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có</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thể</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làm</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giảm</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hiệu</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quả</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vaccin</a:t>
            </a:r>
            <a:endParaRPr lang="en-US" dirty="0" smtClean="0">
              <a:latin typeface="Tahoma" pitchFamily="34" charset="0"/>
              <a:ea typeface="Tahoma" pitchFamily="34" charset="0"/>
              <a:cs typeface="Tahoma" pitchFamily="34" charset="0"/>
            </a:endParaRPr>
          </a:p>
          <a:p>
            <a:pPr algn="just"/>
            <a:r>
              <a:rPr lang="vi-VN" dirty="0" smtClean="0">
                <a:latin typeface="Tahoma" pitchFamily="34" charset="0"/>
                <a:ea typeface="Tahoma" pitchFamily="34" charset="0"/>
                <a:cs typeface="Tahoma" pitchFamily="34" charset="0"/>
              </a:rPr>
              <a:t>Đâ</a:t>
            </a:r>
            <a:r>
              <a:rPr lang="en-US" dirty="0">
                <a:latin typeface="Tahoma" pitchFamily="34" charset="0"/>
                <a:ea typeface="Tahoma" pitchFamily="34" charset="0"/>
                <a:cs typeface="Tahoma" pitchFamily="34" charset="0"/>
              </a:rPr>
              <a:t>y </a:t>
            </a:r>
            <a:r>
              <a:rPr lang="en-US" dirty="0" err="1" smtClean="0">
                <a:latin typeface="Tahoma" pitchFamily="34" charset="0"/>
                <a:ea typeface="Tahoma" pitchFamily="34" charset="0"/>
                <a:cs typeface="Tahoma" pitchFamily="34" charset="0"/>
              </a:rPr>
              <a:t>là</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trong</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tr</a:t>
            </a:r>
            <a:r>
              <a:rPr lang="vi-VN" dirty="0" smtClean="0">
                <a:latin typeface="Tahoma" pitchFamily="34" charset="0"/>
                <a:ea typeface="Tahoma" pitchFamily="34" charset="0"/>
                <a:cs typeface="Tahoma" pitchFamily="34" charset="0"/>
              </a:rPr>
              <a:t>ườ</a:t>
            </a:r>
            <a:r>
              <a:rPr lang="en-US" dirty="0" err="1" smtClean="0">
                <a:latin typeface="Tahoma" pitchFamily="34" charset="0"/>
                <a:ea typeface="Tahoma" pitchFamily="34" charset="0"/>
                <a:cs typeface="Tahoma" pitchFamily="34" charset="0"/>
              </a:rPr>
              <a:t>ng</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hợp</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của</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những</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vaccin</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sản</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xuất</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dựa</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trên</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công</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nghệ</a:t>
            </a:r>
            <a:r>
              <a:rPr lang="en-US" dirty="0">
                <a:latin typeface="Tahoma" pitchFamily="34" charset="0"/>
                <a:ea typeface="Tahoma" pitchFamily="34" charset="0"/>
                <a:cs typeface="Tahoma" pitchFamily="34" charset="0"/>
              </a:rPr>
              <a:t> gen, </a:t>
            </a:r>
            <a:r>
              <a:rPr lang="en-US" dirty="0" err="1" smtClean="0">
                <a:latin typeface="Tahoma" pitchFamily="34" charset="0"/>
                <a:ea typeface="Tahoma" pitchFamily="34" charset="0"/>
                <a:cs typeface="Tahoma" pitchFamily="34" charset="0"/>
              </a:rPr>
              <a:t>tái</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tổ</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hợp</a:t>
            </a:r>
            <a:r>
              <a:rPr lang="en-US" dirty="0">
                <a:latin typeface="Tahoma" pitchFamily="34" charset="0"/>
                <a:ea typeface="Tahoma" pitchFamily="34" charset="0"/>
                <a:cs typeface="Tahoma" pitchFamily="34" charset="0"/>
              </a:rPr>
              <a:t> </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vaccin</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bạch</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hầu</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uốn</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ván</a:t>
            </a:r>
            <a:r>
              <a:rPr lang="en-US" dirty="0" smtClean="0">
                <a:latin typeface="Tahoma" pitchFamily="34" charset="0"/>
                <a:ea typeface="Tahoma" pitchFamily="34" charset="0"/>
                <a:cs typeface="Tahoma" pitchFamily="34" charset="0"/>
              </a:rPr>
              <a:t>.</a:t>
            </a:r>
            <a:endParaRPr lang="en-US"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18098570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90600"/>
          </a:xfrm>
        </p:spPr>
        <p:txBody>
          <a:bodyPr>
            <a:normAutofit/>
          </a:bodyPr>
          <a:lstStyle/>
          <a:p>
            <a:r>
              <a:rPr lang="vi-VN" sz="2800" b="1" dirty="0">
                <a:latin typeface="Tahoma" pitchFamily="34" charset="0"/>
                <a:ea typeface="Tahoma" pitchFamily="34" charset="0"/>
                <a:cs typeface="Tahoma" pitchFamily="34" charset="0"/>
              </a:rPr>
              <a:t>Đặc điểm của hệ thống miễn dịch và tác động của Tiêm chủng trong </a:t>
            </a:r>
            <a:r>
              <a:rPr lang="vi-VN" sz="2800" b="1" dirty="0" smtClean="0">
                <a:latin typeface="Tahoma" pitchFamily="34" charset="0"/>
                <a:ea typeface="Tahoma" pitchFamily="34" charset="0"/>
                <a:cs typeface="Tahoma" pitchFamily="34" charset="0"/>
              </a:rPr>
              <a:t>PI</a:t>
            </a:r>
            <a:endParaRPr lang="en-US" sz="2800" b="1" dirty="0"/>
          </a:p>
        </p:txBody>
      </p:sp>
      <p:sp>
        <p:nvSpPr>
          <p:cNvPr id="3" name="Content Placeholder 2"/>
          <p:cNvSpPr>
            <a:spLocks noGrp="1"/>
          </p:cNvSpPr>
          <p:nvPr>
            <p:ph sz="quarter" idx="1"/>
          </p:nvPr>
        </p:nvSpPr>
        <p:spPr/>
        <p:txBody>
          <a:bodyPr>
            <a:normAutofit lnSpcReduction="10000"/>
          </a:bodyPr>
          <a:lstStyle/>
          <a:p>
            <a:pPr algn="just"/>
            <a:r>
              <a:rPr lang="en-US" dirty="0" err="1" smtClean="0">
                <a:latin typeface="Tahoma" pitchFamily="34" charset="0"/>
                <a:ea typeface="Tahoma" pitchFamily="34" charset="0"/>
                <a:cs typeface="Tahoma" pitchFamily="34" charset="0"/>
              </a:rPr>
              <a:t>Một</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số</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nc</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cho</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thấy</a:t>
            </a:r>
            <a:r>
              <a:rPr lang="en-US" dirty="0">
                <a:latin typeface="Tahoma" pitchFamily="34" charset="0"/>
                <a:ea typeface="Tahoma" pitchFamily="34" charset="0"/>
                <a:cs typeface="Tahoma" pitchFamily="34" charset="0"/>
              </a:rPr>
              <a:t> ở </a:t>
            </a:r>
            <a:r>
              <a:rPr lang="en-US" dirty="0" err="1">
                <a:latin typeface="Tahoma" pitchFamily="34" charset="0"/>
                <a:ea typeface="Tahoma" pitchFamily="34" charset="0"/>
                <a:cs typeface="Tahoma" pitchFamily="34" charset="0"/>
              </a:rPr>
              <a:t>trẻ</a:t>
            </a:r>
            <a:r>
              <a:rPr lang="en-US" dirty="0">
                <a:latin typeface="Tahoma" pitchFamily="34" charset="0"/>
                <a:ea typeface="Tahoma" pitchFamily="34" charset="0"/>
                <a:cs typeface="Tahoma" pitchFamily="34" charset="0"/>
              </a:rPr>
              <a:t> non </a:t>
            </a:r>
            <a:r>
              <a:rPr lang="en-US" dirty="0" err="1" smtClean="0">
                <a:latin typeface="Tahoma" pitchFamily="34" charset="0"/>
                <a:ea typeface="Tahoma" pitchFamily="34" charset="0"/>
                <a:cs typeface="Tahoma" pitchFamily="34" charset="0"/>
              </a:rPr>
              <a:t>tháng</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số</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Lympho</a:t>
            </a:r>
            <a:r>
              <a:rPr lang="en-US" dirty="0" smtClean="0">
                <a:latin typeface="Tahoma" pitchFamily="34" charset="0"/>
                <a:ea typeface="Tahoma" pitchFamily="34" charset="0"/>
                <a:cs typeface="Tahoma" pitchFamily="34" charset="0"/>
              </a:rPr>
              <a:t> B </a:t>
            </a:r>
            <a:r>
              <a:rPr lang="en-US" dirty="0" err="1" smtClean="0">
                <a:latin typeface="Tahoma" pitchFamily="34" charset="0"/>
                <a:ea typeface="Tahoma" pitchFamily="34" charset="0"/>
                <a:cs typeface="Tahoma" pitchFamily="34" charset="0"/>
              </a:rPr>
              <a:t>ít</a:t>
            </a:r>
            <a:r>
              <a:rPr lang="en-US" dirty="0" smtClean="0">
                <a:latin typeface="Tahoma" pitchFamily="34" charset="0"/>
                <a:ea typeface="Tahoma" pitchFamily="34" charset="0"/>
                <a:cs typeface="Tahoma" pitchFamily="34" charset="0"/>
              </a:rPr>
              <a:t> h</a:t>
            </a:r>
            <a:r>
              <a:rPr lang="vi-VN" dirty="0" smtClean="0">
                <a:latin typeface="Tahoma" pitchFamily="34" charset="0"/>
                <a:ea typeface="Tahoma" pitchFamily="34" charset="0"/>
                <a:cs typeface="Tahoma" pitchFamily="34" charset="0"/>
              </a:rPr>
              <a:t>ơ</a:t>
            </a:r>
            <a:r>
              <a:rPr lang="en-US" dirty="0">
                <a:latin typeface="Tahoma" pitchFamily="34" charset="0"/>
                <a:ea typeface="Tahoma" pitchFamily="34" charset="0"/>
                <a:cs typeface="Tahoma" pitchFamily="34" charset="0"/>
              </a:rPr>
              <a:t>n </a:t>
            </a:r>
            <a:r>
              <a:rPr lang="en-US" dirty="0" err="1" smtClean="0">
                <a:latin typeface="Tahoma" pitchFamily="34" charset="0"/>
                <a:ea typeface="Tahoma" pitchFamily="34" charset="0"/>
                <a:cs typeface="Tahoma" pitchFamily="34" charset="0"/>
              </a:rPr>
              <a:t>và</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ít</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hoạt</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độ</a:t>
            </a:r>
            <a:r>
              <a:rPr lang="en-US" dirty="0" err="1" smtClean="0">
                <a:latin typeface="Tahoma" pitchFamily="34" charset="0"/>
                <a:ea typeface="Tahoma" pitchFamily="34" charset="0"/>
                <a:cs typeface="Tahoma" pitchFamily="34" charset="0"/>
              </a:rPr>
              <a:t>ng</a:t>
            </a:r>
            <a:r>
              <a:rPr lang="en-US" dirty="0" smtClean="0">
                <a:latin typeface="Tahoma" pitchFamily="34" charset="0"/>
                <a:ea typeface="Tahoma" pitchFamily="34" charset="0"/>
                <a:cs typeface="Tahoma" pitchFamily="34" charset="0"/>
              </a:rPr>
              <a:t> h</a:t>
            </a:r>
            <a:r>
              <a:rPr lang="vi-VN" dirty="0" smtClean="0">
                <a:latin typeface="Tahoma" pitchFamily="34" charset="0"/>
                <a:ea typeface="Tahoma" pitchFamily="34" charset="0"/>
                <a:cs typeface="Tahoma" pitchFamily="34" charset="0"/>
              </a:rPr>
              <a:t>ơ</a:t>
            </a:r>
            <a:r>
              <a:rPr lang="en-US" dirty="0" smtClean="0">
                <a:latin typeface="Tahoma" pitchFamily="34" charset="0"/>
                <a:ea typeface="Tahoma" pitchFamily="34" charset="0"/>
                <a:cs typeface="Tahoma" pitchFamily="34" charset="0"/>
              </a:rPr>
              <a:t>n</a:t>
            </a:r>
          </a:p>
          <a:p>
            <a:pPr algn="just"/>
            <a:r>
              <a:rPr lang="vi-VN" dirty="0" smtClean="0">
                <a:latin typeface="Tahoma" pitchFamily="34" charset="0"/>
                <a:ea typeface="Tahoma" pitchFamily="34" charset="0"/>
                <a:cs typeface="Tahoma" pitchFamily="34" charset="0"/>
              </a:rPr>
              <a:t>PI </a:t>
            </a:r>
            <a:r>
              <a:rPr lang="vi-VN" dirty="0">
                <a:latin typeface="Tahoma" pitchFamily="34" charset="0"/>
                <a:ea typeface="Tahoma" pitchFamily="34" charset="0"/>
                <a:cs typeface="Tahoma" pitchFamily="34" charset="0"/>
              </a:rPr>
              <a:t>chủ yếu đáp ứng với IgM, </a:t>
            </a:r>
            <a:r>
              <a:rPr lang="vi-VN" dirty="0" smtClean="0">
                <a:latin typeface="Tahoma" pitchFamily="34" charset="0"/>
                <a:ea typeface="Tahoma" pitchFamily="34" charset="0"/>
                <a:cs typeface="Tahoma" pitchFamily="34" charset="0"/>
              </a:rPr>
              <a:t>chuyển </a:t>
            </a:r>
            <a:r>
              <a:rPr lang="vi-VN" dirty="0">
                <a:latin typeface="Tahoma" pitchFamily="34" charset="0"/>
                <a:ea typeface="Tahoma" pitchFamily="34" charset="0"/>
                <a:cs typeface="Tahoma" pitchFamily="34" charset="0"/>
              </a:rPr>
              <a:t>đổi rất chậm hoặc không </a:t>
            </a:r>
            <a:r>
              <a:rPr lang="vi-VN" dirty="0" smtClean="0">
                <a:latin typeface="Tahoma" pitchFamily="34" charset="0"/>
                <a:ea typeface="Tahoma" pitchFamily="34" charset="0"/>
                <a:cs typeface="Tahoma" pitchFamily="34" charset="0"/>
              </a:rPr>
              <a:t>IgG</a:t>
            </a:r>
            <a:endParaRPr lang="en-US" dirty="0" smtClean="0">
              <a:latin typeface="Tahoma" pitchFamily="34" charset="0"/>
              <a:ea typeface="Tahoma" pitchFamily="34" charset="0"/>
              <a:cs typeface="Tahoma" pitchFamily="34" charset="0"/>
            </a:endParaRPr>
          </a:p>
          <a:p>
            <a:pPr algn="just"/>
            <a:r>
              <a:rPr lang="vi-VN" dirty="0">
                <a:latin typeface="Tahoma" pitchFamily="34" charset="0"/>
                <a:ea typeface="Tahoma" pitchFamily="34" charset="0"/>
                <a:cs typeface="Tahoma" pitchFamily="34" charset="0"/>
              </a:rPr>
              <a:t>Hầu hết</a:t>
            </a:r>
            <a:r>
              <a:rPr lang="en-US" dirty="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quá trình </a:t>
            </a:r>
            <a:r>
              <a:rPr lang="en-US" dirty="0" err="1">
                <a:latin typeface="Tahoma" pitchFamily="34" charset="0"/>
                <a:ea typeface="Tahoma" pitchFamily="34" charset="0"/>
                <a:cs typeface="Tahoma" pitchFamily="34" charset="0"/>
              </a:rPr>
              <a:t>dẫn</a:t>
            </a:r>
            <a:r>
              <a:rPr lang="en-US" dirty="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đế</a:t>
            </a:r>
            <a:r>
              <a:rPr lang="en-US" dirty="0">
                <a:latin typeface="Tahoma" pitchFamily="34" charset="0"/>
                <a:ea typeface="Tahoma" pitchFamily="34" charset="0"/>
                <a:cs typeface="Tahoma" pitchFamily="34" charset="0"/>
              </a:rPr>
              <a:t>n </a:t>
            </a:r>
            <a:r>
              <a:rPr lang="vi-VN" dirty="0">
                <a:latin typeface="Tahoma" pitchFamily="34" charset="0"/>
                <a:ea typeface="Tahoma" pitchFamily="34" charset="0"/>
                <a:cs typeface="Tahoma" pitchFamily="34" charset="0"/>
              </a:rPr>
              <a:t>sản xuất kháng thể suy giảm</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về lý thuyết tác động đáng kể </a:t>
            </a:r>
            <a:r>
              <a:rPr lang="en-US" dirty="0" err="1">
                <a:latin typeface="Tahoma" pitchFamily="34" charset="0"/>
                <a:ea typeface="Tahoma" pitchFamily="34" charset="0"/>
                <a:cs typeface="Tahoma" pitchFamily="34" charset="0"/>
              </a:rPr>
              <a:t>sx</a:t>
            </a:r>
            <a:r>
              <a:rPr lang="vi-VN" dirty="0">
                <a:latin typeface="Tahoma" pitchFamily="34" charset="0"/>
                <a:ea typeface="Tahoma" pitchFamily="34" charset="0"/>
                <a:cs typeface="Tahoma" pitchFamily="34" charset="0"/>
              </a:rPr>
              <a:t> kháng thể và hình thành trí nhớ, do đó làm giảm ngắn </a:t>
            </a:r>
            <a:r>
              <a:rPr lang="vi-VN" dirty="0" smtClean="0">
                <a:latin typeface="Tahoma" pitchFamily="34" charset="0"/>
                <a:ea typeface="Tahoma" pitchFamily="34" charset="0"/>
                <a:cs typeface="Tahoma" pitchFamily="34" charset="0"/>
              </a:rPr>
              <a:t>và </a:t>
            </a:r>
            <a:r>
              <a:rPr lang="vi-VN" dirty="0">
                <a:latin typeface="Tahoma" pitchFamily="34" charset="0"/>
                <a:ea typeface="Tahoma" pitchFamily="34" charset="0"/>
                <a:cs typeface="Tahoma" pitchFamily="34" charset="0"/>
              </a:rPr>
              <a:t>dài hạn bảo vệ sau khi tiêm vắc-xin</a:t>
            </a:r>
            <a:r>
              <a:rPr lang="vi-VN" dirty="0" smtClean="0">
                <a:latin typeface="Tahoma" pitchFamily="34" charset="0"/>
                <a:ea typeface="Tahoma" pitchFamily="34" charset="0"/>
                <a:cs typeface="Tahoma" pitchFamily="34" charset="0"/>
              </a:rPr>
              <a:t>.</a:t>
            </a:r>
            <a:endParaRPr lang="en-US" dirty="0" smtClean="0">
              <a:latin typeface="Tahoma" pitchFamily="34" charset="0"/>
              <a:ea typeface="Tahoma" pitchFamily="34" charset="0"/>
              <a:cs typeface="Tahoma" pitchFamily="34" charset="0"/>
            </a:endParaRPr>
          </a:p>
          <a:p>
            <a:pPr algn="just"/>
            <a:r>
              <a:rPr lang="en-US" dirty="0" err="1">
                <a:latin typeface="Tahoma" pitchFamily="34" charset="0"/>
                <a:ea typeface="Tahoma" pitchFamily="34" charset="0"/>
                <a:cs typeface="Tahoma" pitchFamily="34" charset="0"/>
              </a:rPr>
              <a:t>Một</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số</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vt</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có</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vỏ</a:t>
            </a:r>
            <a:r>
              <a:rPr lang="en-US" dirty="0">
                <a:latin typeface="Tahoma" pitchFamily="34" charset="0"/>
                <a:ea typeface="Tahoma" pitchFamily="34" charset="0"/>
                <a:cs typeface="Tahoma" pitchFamily="34" charset="0"/>
              </a:rPr>
              <a:t> polysaccharide </a:t>
            </a:r>
            <a:r>
              <a:rPr lang="en-US" dirty="0" err="1">
                <a:latin typeface="Tahoma" pitchFamily="34" charset="0"/>
                <a:ea typeface="Tahoma" pitchFamily="34" charset="0"/>
                <a:cs typeface="Tahoma" pitchFamily="34" charset="0"/>
              </a:rPr>
              <a:t>không</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kích</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hoạt</a:t>
            </a:r>
            <a:r>
              <a:rPr lang="en-US" dirty="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đượ</a:t>
            </a:r>
            <a:r>
              <a:rPr lang="en-US" dirty="0">
                <a:latin typeface="Tahoma" pitchFamily="34" charset="0"/>
                <a:ea typeface="Tahoma" pitchFamily="34" charset="0"/>
                <a:cs typeface="Tahoma" pitchFamily="34" charset="0"/>
              </a:rPr>
              <a:t>c </a:t>
            </a:r>
            <a:r>
              <a:rPr lang="en-US" dirty="0" err="1">
                <a:latin typeface="Tahoma" pitchFamily="34" charset="0"/>
                <a:ea typeface="Tahoma" pitchFamily="34" charset="0"/>
                <a:cs typeface="Tahoma" pitchFamily="34" charset="0"/>
              </a:rPr>
              <a:t>hệ</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thống</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lympho</a:t>
            </a:r>
            <a:r>
              <a:rPr lang="en-US" dirty="0">
                <a:latin typeface="Tahoma" pitchFamily="34" charset="0"/>
                <a:ea typeface="Tahoma" pitchFamily="34" charset="0"/>
                <a:cs typeface="Tahoma" pitchFamily="34" charset="0"/>
              </a:rPr>
              <a:t> B </a:t>
            </a:r>
            <a:r>
              <a:rPr lang="en-US" dirty="0" err="1">
                <a:latin typeface="Tahoma" pitchFamily="34" charset="0"/>
                <a:ea typeface="Tahoma" pitchFamily="34" charset="0"/>
                <a:cs typeface="Tahoma" pitchFamily="34" charset="0"/>
              </a:rPr>
              <a:t>dù</a:t>
            </a:r>
            <a:r>
              <a:rPr lang="en-US" dirty="0">
                <a:latin typeface="Tahoma" pitchFamily="34" charset="0"/>
                <a:ea typeface="Tahoma" pitchFamily="34" charset="0"/>
                <a:cs typeface="Tahoma" pitchFamily="34" charset="0"/>
              </a:rPr>
              <a:t> ở </a:t>
            </a:r>
            <a:r>
              <a:rPr lang="en-US" dirty="0" err="1">
                <a:latin typeface="Tahoma" pitchFamily="34" charset="0"/>
                <a:ea typeface="Tahoma" pitchFamily="34" charset="0"/>
                <a:cs typeface="Tahoma" pitchFamily="34" charset="0"/>
              </a:rPr>
              <a:t>trẻ</a:t>
            </a:r>
            <a:r>
              <a:rPr lang="en-US" dirty="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đủ</a:t>
            </a:r>
            <a:r>
              <a:rPr lang="en-US" dirty="0">
                <a:latin typeface="Tahoma" pitchFamily="34" charset="0"/>
                <a:ea typeface="Tahoma" pitchFamily="34" charset="0"/>
                <a:cs typeface="Tahoma" pitchFamily="34" charset="0"/>
              </a:rPr>
              <a:t> </a:t>
            </a:r>
            <a:r>
              <a:rPr lang="en-US" dirty="0" smtClean="0">
                <a:latin typeface="Tahoma" pitchFamily="34" charset="0"/>
                <a:ea typeface="Tahoma" pitchFamily="34" charset="0"/>
                <a:cs typeface="Tahoma" pitchFamily="34" charset="0"/>
              </a:rPr>
              <a:t>FTI(&lt;</a:t>
            </a:r>
            <a:r>
              <a:rPr lang="en-US" dirty="0">
                <a:latin typeface="Tahoma" pitchFamily="34" charset="0"/>
                <a:ea typeface="Tahoma" pitchFamily="34" charset="0"/>
                <a:cs typeface="Tahoma" pitchFamily="34" charset="0"/>
              </a:rPr>
              <a:t>2 </a:t>
            </a:r>
            <a:r>
              <a:rPr lang="en-US" dirty="0" err="1">
                <a:latin typeface="Tahoma" pitchFamily="34" charset="0"/>
                <a:ea typeface="Tahoma" pitchFamily="34" charset="0"/>
                <a:cs typeface="Tahoma" pitchFamily="34" charset="0"/>
              </a:rPr>
              <a:t>tuổi</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nên</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không</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sinh</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miễn</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dịch</a:t>
            </a:r>
            <a:endParaRPr lang="en-US" dirty="0">
              <a:latin typeface="Tahoma" pitchFamily="34" charset="0"/>
              <a:ea typeface="Tahoma" pitchFamily="34" charset="0"/>
              <a:cs typeface="Tahoma" pitchFamily="34" charset="0"/>
            </a:endParaRPr>
          </a:p>
          <a:p>
            <a:pPr algn="just"/>
            <a:endParaRPr lang="en-US" dirty="0">
              <a:latin typeface="Tahoma" pitchFamily="34" charset="0"/>
              <a:ea typeface="Tahoma" pitchFamily="34" charset="0"/>
              <a:cs typeface="Tahoma" pitchFamily="34" charset="0"/>
            </a:endParaRPr>
          </a:p>
          <a:p>
            <a:pPr algn="just"/>
            <a:endParaRPr lang="en-US"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15547640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14400"/>
          </a:xfrm>
        </p:spPr>
        <p:txBody>
          <a:bodyPr>
            <a:noAutofit/>
          </a:bodyPr>
          <a:lstStyle/>
          <a:p>
            <a:r>
              <a:rPr lang="vi-VN" sz="2800" b="1" dirty="0">
                <a:latin typeface="Tahoma" pitchFamily="34" charset="0"/>
                <a:ea typeface="Tahoma" pitchFamily="34" charset="0"/>
                <a:cs typeface="Tahoma" pitchFamily="34" charset="0"/>
              </a:rPr>
              <a:t>Đặc điểm của hệ thống miễn dịch và tác động của Tiêm chủng trong </a:t>
            </a:r>
            <a:r>
              <a:rPr lang="vi-VN" sz="2800" b="1" dirty="0" smtClean="0">
                <a:latin typeface="Tahoma" pitchFamily="34" charset="0"/>
                <a:ea typeface="Tahoma" pitchFamily="34" charset="0"/>
                <a:cs typeface="Tahoma" pitchFamily="34" charset="0"/>
              </a:rPr>
              <a:t>PI</a:t>
            </a:r>
            <a:endParaRPr lang="en-US" sz="2800" b="1" dirty="0"/>
          </a:p>
        </p:txBody>
      </p:sp>
      <p:sp>
        <p:nvSpPr>
          <p:cNvPr id="3" name="Content Placeholder 2"/>
          <p:cNvSpPr>
            <a:spLocks noGrp="1"/>
          </p:cNvSpPr>
          <p:nvPr>
            <p:ph sz="quarter" idx="1"/>
          </p:nvPr>
        </p:nvSpPr>
        <p:spPr/>
        <p:txBody>
          <a:bodyPr>
            <a:normAutofit/>
          </a:bodyPr>
          <a:lstStyle/>
          <a:p>
            <a:pPr algn="just"/>
            <a:r>
              <a:rPr lang="en-US" dirty="0" err="1" smtClean="0">
                <a:latin typeface="Tahoma" pitchFamily="34" charset="0"/>
                <a:ea typeface="Tahoma" pitchFamily="34" charset="0"/>
                <a:cs typeface="Tahoma" pitchFamily="34" charset="0"/>
              </a:rPr>
              <a:t>Vaccin</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ho gà toàn tế bào và lipopolysaccharides </a:t>
            </a:r>
            <a:r>
              <a:rPr lang="en-US" dirty="0" err="1" smtClean="0">
                <a:latin typeface="Tahoma" pitchFamily="34" charset="0"/>
                <a:ea typeface="Tahoma" pitchFamily="34" charset="0"/>
                <a:cs typeface="Tahoma" pitchFamily="34" charset="0"/>
              </a:rPr>
              <a:t>vt</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Gram </a:t>
            </a:r>
            <a:r>
              <a:rPr lang="vi-VN" dirty="0">
                <a:latin typeface="Tahoma" pitchFamily="34" charset="0"/>
                <a:ea typeface="Tahoma" pitchFamily="34" charset="0"/>
                <a:cs typeface="Tahoma" pitchFamily="34" charset="0"/>
              </a:rPr>
              <a:t>âm </a:t>
            </a:r>
            <a:r>
              <a:rPr lang="vi-VN" dirty="0" smtClean="0">
                <a:latin typeface="Tahoma" pitchFamily="34" charset="0"/>
                <a:ea typeface="Tahoma" pitchFamily="34" charset="0"/>
                <a:cs typeface="Tahoma" pitchFamily="34" charset="0"/>
              </a:rPr>
              <a:t>hoạt </a:t>
            </a:r>
            <a:r>
              <a:rPr lang="vi-VN" dirty="0">
                <a:latin typeface="Tahoma" pitchFamily="34" charset="0"/>
                <a:ea typeface="Tahoma" pitchFamily="34" charset="0"/>
                <a:cs typeface="Tahoma" pitchFamily="34" charset="0"/>
              </a:rPr>
              <a:t>động như </a:t>
            </a:r>
            <a:r>
              <a:rPr lang="vi-VN" dirty="0" smtClean="0">
                <a:latin typeface="Tahoma" pitchFamily="34" charset="0"/>
                <a:ea typeface="Tahoma" pitchFamily="34" charset="0"/>
                <a:cs typeface="Tahoma" pitchFamily="34" charset="0"/>
              </a:rPr>
              <a:t>kháng </a:t>
            </a:r>
            <a:r>
              <a:rPr lang="vi-VN" dirty="0">
                <a:latin typeface="Tahoma" pitchFamily="34" charset="0"/>
                <a:ea typeface="Tahoma" pitchFamily="34" charset="0"/>
                <a:cs typeface="Tahoma" pitchFamily="34" charset="0"/>
              </a:rPr>
              <a:t>nguyên </a:t>
            </a:r>
            <a:r>
              <a:rPr lang="vi-VN" dirty="0" smtClean="0">
                <a:latin typeface="Tahoma" pitchFamily="34" charset="0"/>
                <a:ea typeface="Tahoma" pitchFamily="34" charset="0"/>
                <a:cs typeface="Tahoma" pitchFamily="34" charset="0"/>
              </a:rPr>
              <a:t>độ</a:t>
            </a:r>
            <a:r>
              <a:rPr lang="en-US" dirty="0">
                <a:latin typeface="Tahoma" pitchFamily="34" charset="0"/>
                <a:ea typeface="Tahoma" pitchFamily="34" charset="0"/>
                <a:cs typeface="Tahoma" pitchFamily="34" charset="0"/>
              </a:rPr>
              <a:t>c </a:t>
            </a:r>
            <a:r>
              <a:rPr lang="en-US" dirty="0" err="1" smtClean="0">
                <a:latin typeface="Tahoma" pitchFamily="34" charset="0"/>
                <a:ea typeface="Tahoma" pitchFamily="34" charset="0"/>
                <a:cs typeface="Tahoma" pitchFamily="34" charset="0"/>
              </a:rPr>
              <a:t>lập</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với</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Lympho</a:t>
            </a:r>
            <a:r>
              <a:rPr lang="en-US" dirty="0" smtClean="0">
                <a:latin typeface="Tahoma" pitchFamily="34" charset="0"/>
                <a:ea typeface="Tahoma" pitchFamily="34" charset="0"/>
                <a:cs typeface="Tahoma" pitchFamily="34" charset="0"/>
              </a:rPr>
              <a:t> </a:t>
            </a:r>
            <a:r>
              <a:rPr lang="en-US" dirty="0">
                <a:latin typeface="Tahoma" pitchFamily="34" charset="0"/>
                <a:ea typeface="Tahoma" pitchFamily="34" charset="0"/>
                <a:cs typeface="Tahoma" pitchFamily="34" charset="0"/>
              </a:rPr>
              <a:t>T(Ti), </a:t>
            </a:r>
            <a:r>
              <a:rPr lang="vi-VN" dirty="0" smtClean="0">
                <a:latin typeface="Tahoma" pitchFamily="34" charset="0"/>
                <a:ea typeface="Tahoma" pitchFamily="34" charset="0"/>
                <a:cs typeface="Tahoma" pitchFamily="34" charset="0"/>
              </a:rPr>
              <a:t>giảm </a:t>
            </a:r>
            <a:r>
              <a:rPr lang="en-US" dirty="0" err="1" smtClean="0">
                <a:latin typeface="Tahoma" pitchFamily="34" charset="0"/>
                <a:ea typeface="Tahoma" pitchFamily="34" charset="0"/>
                <a:cs typeface="Tahoma" pitchFamily="34" charset="0"/>
              </a:rPr>
              <a:t>nhiều</a:t>
            </a:r>
            <a:r>
              <a:rPr lang="vi-VN" dirty="0">
                <a:latin typeface="Tahoma" pitchFamily="34" charset="0"/>
                <a:ea typeface="Tahoma" pitchFamily="34" charset="0"/>
                <a:cs typeface="Tahoma" pitchFamily="34" charset="0"/>
              </a:rPr>
              <a:t> ở PI hơn </a:t>
            </a:r>
            <a:r>
              <a:rPr lang="vi-VN" dirty="0" smtClean="0">
                <a:latin typeface="Tahoma" pitchFamily="34" charset="0"/>
                <a:ea typeface="Tahoma" pitchFamily="34" charset="0"/>
                <a:cs typeface="Tahoma" pitchFamily="34" charset="0"/>
              </a:rPr>
              <a:t>FTIs</a:t>
            </a:r>
            <a:r>
              <a:rPr lang="vi-VN" dirty="0">
                <a:latin typeface="Tahoma" pitchFamily="34" charset="0"/>
                <a:ea typeface="Tahoma" pitchFamily="34" charset="0"/>
                <a:cs typeface="Tahoma" pitchFamily="34" charset="0"/>
              </a:rPr>
              <a:t>. </a:t>
            </a:r>
            <a:endParaRPr lang="en-US" dirty="0" smtClean="0">
              <a:latin typeface="Tahoma" pitchFamily="34" charset="0"/>
              <a:ea typeface="Tahoma" pitchFamily="34" charset="0"/>
              <a:cs typeface="Tahoma" pitchFamily="34" charset="0"/>
            </a:endParaRPr>
          </a:p>
          <a:p>
            <a:pPr algn="just"/>
            <a:r>
              <a:rPr lang="vi-VN" dirty="0" smtClean="0">
                <a:latin typeface="Tahoma" pitchFamily="34" charset="0"/>
                <a:ea typeface="Tahoma" pitchFamily="34" charset="0"/>
                <a:cs typeface="Tahoma" pitchFamily="34" charset="0"/>
              </a:rPr>
              <a:t>vắc-xin </a:t>
            </a:r>
            <a:r>
              <a:rPr lang="en-US" dirty="0">
                <a:latin typeface="Tahoma" pitchFamily="34" charset="0"/>
                <a:ea typeface="Tahoma" pitchFamily="34" charset="0"/>
                <a:cs typeface="Tahoma" pitchFamily="34" charset="0"/>
              </a:rPr>
              <a:t>virus </a:t>
            </a:r>
            <a:r>
              <a:rPr lang="vi-VN" dirty="0">
                <a:latin typeface="Tahoma" pitchFamily="34" charset="0"/>
                <a:ea typeface="Tahoma" pitchFamily="34" charset="0"/>
                <a:cs typeface="Tahoma" pitchFamily="34" charset="0"/>
              </a:rPr>
              <a:t>sống giảm độc lực </a:t>
            </a:r>
            <a:r>
              <a:rPr lang="en-US" dirty="0">
                <a:latin typeface="Tahoma" pitchFamily="34" charset="0"/>
                <a:ea typeface="Tahoma" pitchFamily="34" charset="0"/>
                <a:cs typeface="Tahoma" pitchFamily="34" charset="0"/>
              </a:rPr>
              <a:t>(</a:t>
            </a:r>
            <a:r>
              <a:rPr lang="en-US" dirty="0" err="1">
                <a:latin typeface="Tahoma" pitchFamily="34" charset="0"/>
                <a:ea typeface="Tahoma" pitchFamily="34" charset="0"/>
                <a:cs typeface="Tahoma" pitchFamily="34" charset="0"/>
              </a:rPr>
              <a:t>sởi</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quai</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bị</a:t>
            </a:r>
            <a:r>
              <a:rPr lang="en-US" dirty="0">
                <a:latin typeface="Tahoma" pitchFamily="34" charset="0"/>
                <a:ea typeface="Tahoma" pitchFamily="34" charset="0"/>
                <a:cs typeface="Tahoma" pitchFamily="34" charset="0"/>
              </a:rPr>
              <a:t>, rubella, </a:t>
            </a:r>
            <a:r>
              <a:rPr lang="en-US" dirty="0" err="1">
                <a:latin typeface="Tahoma" pitchFamily="34" charset="0"/>
                <a:ea typeface="Tahoma" pitchFamily="34" charset="0"/>
                <a:cs typeface="Tahoma" pitchFamily="34" charset="0"/>
              </a:rPr>
              <a:t>thuỷ</a:t>
            </a:r>
            <a:r>
              <a:rPr lang="en-US" dirty="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đậ</a:t>
            </a:r>
            <a:r>
              <a:rPr lang="en-US" dirty="0">
                <a:latin typeface="Tahoma" pitchFamily="34" charset="0"/>
                <a:ea typeface="Tahoma" pitchFamily="34" charset="0"/>
                <a:cs typeface="Tahoma" pitchFamily="34" charset="0"/>
              </a:rPr>
              <a:t>u)</a:t>
            </a:r>
            <a:r>
              <a:rPr lang="vi-VN" dirty="0">
                <a:latin typeface="Tahoma" pitchFamily="34" charset="0"/>
                <a:ea typeface="Tahoma" pitchFamily="34" charset="0"/>
                <a:cs typeface="Tahoma" pitchFamily="34" charset="0"/>
              </a:rPr>
              <a:t> đáp </a:t>
            </a:r>
            <a:r>
              <a:rPr lang="en-US" dirty="0" err="1">
                <a:latin typeface="Tahoma" pitchFamily="34" charset="0"/>
                <a:ea typeface="Tahoma" pitchFamily="34" charset="0"/>
                <a:cs typeface="Tahoma" pitchFamily="34" charset="0"/>
              </a:rPr>
              <a:t>ứng</a:t>
            </a:r>
            <a:r>
              <a:rPr lang="en-US" dirty="0">
                <a:latin typeface="Tahoma" pitchFamily="34" charset="0"/>
                <a:ea typeface="Tahoma" pitchFamily="34" charset="0"/>
                <a:cs typeface="Tahoma" pitchFamily="34" charset="0"/>
              </a:rPr>
              <a:t> qua 2 c</a:t>
            </a:r>
            <a:r>
              <a:rPr lang="vi-VN" dirty="0">
                <a:latin typeface="Tahoma" pitchFamily="34" charset="0"/>
                <a:ea typeface="Tahoma" pitchFamily="34" charset="0"/>
                <a:cs typeface="Tahoma" pitchFamily="34" charset="0"/>
              </a:rPr>
              <a:t>ơ</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chế</a:t>
            </a:r>
            <a:r>
              <a:rPr lang="vi-VN" dirty="0">
                <a:latin typeface="Tahoma" pitchFamily="34" charset="0"/>
                <a:ea typeface="Tahoma" pitchFamily="34" charset="0"/>
                <a:cs typeface="Tahoma" pitchFamily="34" charset="0"/>
              </a:rPr>
              <a:t> miễn dịch trung gian tế bào và miễn dịch dịch thể, </a:t>
            </a:r>
            <a:r>
              <a:rPr lang="vi-VN" dirty="0" smtClean="0">
                <a:latin typeface="Tahoma" pitchFamily="34" charset="0"/>
                <a:ea typeface="Tahoma" pitchFamily="34" charset="0"/>
                <a:cs typeface="Tahoma" pitchFamily="34" charset="0"/>
              </a:rPr>
              <a:t>phản </a:t>
            </a:r>
            <a:r>
              <a:rPr lang="vi-VN" dirty="0">
                <a:latin typeface="Tahoma" pitchFamily="34" charset="0"/>
                <a:ea typeface="Tahoma" pitchFamily="34" charset="0"/>
                <a:cs typeface="Tahoma" pitchFamily="34" charset="0"/>
              </a:rPr>
              <a:t>ánh sự tương tác giữa hai hệ thống. </a:t>
            </a:r>
            <a:r>
              <a:rPr lang="en-US" dirty="0" err="1">
                <a:latin typeface="Tahoma" pitchFamily="34" charset="0"/>
                <a:ea typeface="Tahoma" pitchFamily="34" charset="0"/>
                <a:cs typeface="Tahoma" pitchFamily="34" charset="0"/>
              </a:rPr>
              <a:t>Tuy</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nhiên</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không</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có</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khác</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biệt</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của</a:t>
            </a:r>
            <a:r>
              <a:rPr lang="en-US" dirty="0">
                <a:latin typeface="Tahoma" pitchFamily="34" charset="0"/>
                <a:ea typeface="Tahoma" pitchFamily="34" charset="0"/>
                <a:cs typeface="Tahoma" pitchFamily="34" charset="0"/>
              </a:rPr>
              <a:t> 2 c</a:t>
            </a:r>
            <a:r>
              <a:rPr lang="vi-VN" dirty="0">
                <a:latin typeface="Tahoma" pitchFamily="34" charset="0"/>
                <a:ea typeface="Tahoma" pitchFamily="34" charset="0"/>
                <a:cs typeface="Tahoma" pitchFamily="34" charset="0"/>
              </a:rPr>
              <a:t>ơ</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chế</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miễn</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dịch</a:t>
            </a:r>
            <a:r>
              <a:rPr lang="en-US" dirty="0">
                <a:latin typeface="Tahoma" pitchFamily="34" charset="0"/>
                <a:ea typeface="Tahoma" pitchFamily="34" charset="0"/>
                <a:cs typeface="Tahoma" pitchFamily="34" charset="0"/>
              </a:rPr>
              <a:t> </a:t>
            </a:r>
            <a:r>
              <a:rPr lang="en-US" dirty="0" smtClean="0">
                <a:latin typeface="Tahoma" pitchFamily="34" charset="0"/>
                <a:ea typeface="Tahoma" pitchFamily="34" charset="0"/>
                <a:cs typeface="Tahoma" pitchFamily="34" charset="0"/>
              </a:rPr>
              <a:t>ở PI, FTI </a:t>
            </a:r>
            <a:r>
              <a:rPr lang="en-US" dirty="0" err="1" smtClean="0">
                <a:latin typeface="Tahoma" pitchFamily="34" charset="0"/>
                <a:ea typeface="Tahoma" pitchFamily="34" charset="0"/>
                <a:cs typeface="Tahoma" pitchFamily="34" charset="0"/>
              </a:rPr>
              <a:t>sau</a:t>
            </a:r>
            <a:r>
              <a:rPr lang="en-US" dirty="0" smtClean="0">
                <a:latin typeface="Tahoma" pitchFamily="34" charset="0"/>
                <a:ea typeface="Tahoma" pitchFamily="34" charset="0"/>
                <a:cs typeface="Tahoma" pitchFamily="34" charset="0"/>
              </a:rPr>
              <a:t> </a:t>
            </a:r>
            <a:r>
              <a:rPr lang="en-US" dirty="0">
                <a:latin typeface="Tahoma" pitchFamily="34" charset="0"/>
                <a:ea typeface="Tahoma" pitchFamily="34" charset="0"/>
                <a:cs typeface="Tahoma" pitchFamily="34" charset="0"/>
              </a:rPr>
              <a:t>1 </a:t>
            </a:r>
            <a:r>
              <a:rPr lang="en-US" dirty="0" err="1">
                <a:latin typeface="Tahoma" pitchFamily="34" charset="0"/>
                <a:ea typeface="Tahoma" pitchFamily="34" charset="0"/>
                <a:cs typeface="Tahoma" pitchFamily="34" charset="0"/>
              </a:rPr>
              <a:t>tuổi</a:t>
            </a:r>
            <a:r>
              <a:rPr lang="vi-VN" dirty="0">
                <a:latin typeface="Tahoma" pitchFamily="34" charset="0"/>
                <a:ea typeface="Tahoma" pitchFamily="34" charset="0"/>
                <a:cs typeface="Tahoma" pitchFamily="34" charset="0"/>
              </a:rPr>
              <a:t/>
            </a:r>
            <a:br>
              <a:rPr lang="vi-VN" dirty="0">
                <a:latin typeface="Tahoma" pitchFamily="34" charset="0"/>
                <a:ea typeface="Tahoma" pitchFamily="34" charset="0"/>
                <a:cs typeface="Tahoma" pitchFamily="34" charset="0"/>
              </a:rPr>
            </a:br>
            <a:endParaRPr lang="en-US" dirty="0">
              <a:latin typeface="Tahoma" pitchFamily="34" charset="0"/>
              <a:ea typeface="Tahoma" pitchFamily="34" charset="0"/>
              <a:cs typeface="Tahoma" pitchFamily="34" charset="0"/>
            </a:endParaRPr>
          </a:p>
          <a:p>
            <a:pPr algn="just"/>
            <a:endParaRPr lang="en-US" dirty="0" smtClean="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26971449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14400"/>
          </a:xfrm>
        </p:spPr>
        <p:txBody>
          <a:bodyPr>
            <a:noAutofit/>
          </a:bodyPr>
          <a:lstStyle/>
          <a:p>
            <a:r>
              <a:rPr lang="vi-VN" sz="2800" b="1" dirty="0">
                <a:latin typeface="Tahoma" pitchFamily="34" charset="0"/>
                <a:ea typeface="Tahoma" pitchFamily="34" charset="0"/>
                <a:cs typeface="Tahoma" pitchFamily="34" charset="0"/>
              </a:rPr>
              <a:t>Đặc điểm của hệ thống miễn dịch và tác động của Tiêm chủng trong </a:t>
            </a:r>
            <a:r>
              <a:rPr lang="vi-VN" sz="2800" b="1" dirty="0" smtClean="0">
                <a:latin typeface="Tahoma" pitchFamily="34" charset="0"/>
                <a:ea typeface="Tahoma" pitchFamily="34" charset="0"/>
                <a:cs typeface="Tahoma" pitchFamily="34" charset="0"/>
              </a:rPr>
              <a:t>PI</a:t>
            </a:r>
            <a:endParaRPr lang="en-US" sz="2800" b="1" dirty="0"/>
          </a:p>
        </p:txBody>
      </p:sp>
      <p:sp>
        <p:nvSpPr>
          <p:cNvPr id="3" name="Content Placeholder 2"/>
          <p:cNvSpPr>
            <a:spLocks noGrp="1"/>
          </p:cNvSpPr>
          <p:nvPr>
            <p:ph sz="quarter" idx="1"/>
          </p:nvPr>
        </p:nvSpPr>
        <p:spPr/>
        <p:txBody>
          <a:bodyPr>
            <a:normAutofit/>
          </a:bodyPr>
          <a:lstStyle/>
          <a:p>
            <a:pPr algn="just"/>
            <a:r>
              <a:rPr lang="vi-VN" dirty="0">
                <a:latin typeface="Tahoma" pitchFamily="34" charset="0"/>
                <a:ea typeface="Tahoma" pitchFamily="34" charset="0"/>
                <a:cs typeface="Tahoma" pitchFamily="34" charset="0"/>
              </a:rPr>
              <a:t>Ưu điểm miễn dịch duy </a:t>
            </a:r>
            <a:r>
              <a:rPr lang="vi-VN" dirty="0" smtClean="0">
                <a:latin typeface="Tahoma" pitchFamily="34" charset="0"/>
                <a:ea typeface="Tahoma" pitchFamily="34" charset="0"/>
                <a:cs typeface="Tahoma" pitchFamily="34" charset="0"/>
              </a:rPr>
              <a:t>nhất</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ở</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PI</a:t>
            </a:r>
            <a:r>
              <a:rPr lang="en-US" dirty="0" smtClean="0">
                <a:latin typeface="Tahoma" pitchFamily="34" charset="0"/>
                <a:ea typeface="Tahoma" pitchFamily="34" charset="0"/>
                <a:cs typeface="Tahoma" pitchFamily="34" charset="0"/>
              </a:rPr>
              <a:t>:</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có mức độ globulin miễn dịch đáng kể thấp hơn bởi vì kháng thể người mẹ kém chuyển qua nhau thai và khi sinh, nồng độ của chúng là trực tiếp tỉ lệ thuận với GA. </a:t>
            </a:r>
            <a:endParaRPr lang="en-US" dirty="0" smtClean="0">
              <a:latin typeface="Tahoma" pitchFamily="34" charset="0"/>
              <a:ea typeface="Tahoma" pitchFamily="34" charset="0"/>
              <a:cs typeface="Tahoma" pitchFamily="34" charset="0"/>
            </a:endParaRPr>
          </a:p>
          <a:p>
            <a:pPr algn="just"/>
            <a:r>
              <a:rPr lang="vi-VN" dirty="0" smtClean="0">
                <a:latin typeface="Tahoma" pitchFamily="34" charset="0"/>
                <a:ea typeface="Tahoma" pitchFamily="34" charset="0"/>
                <a:cs typeface="Tahoma" pitchFamily="34" charset="0"/>
              </a:rPr>
              <a:t>điều </a:t>
            </a:r>
            <a:r>
              <a:rPr lang="vi-VN" dirty="0">
                <a:latin typeface="Tahoma" pitchFamily="34" charset="0"/>
                <a:ea typeface="Tahoma" pitchFamily="34" charset="0"/>
                <a:cs typeface="Tahoma" pitchFamily="34" charset="0"/>
              </a:rPr>
              <a:t>này làm tăng nguy cơ nhiễm trùng cho </a:t>
            </a:r>
            <a:r>
              <a:rPr lang="vi-VN" dirty="0" smtClean="0">
                <a:latin typeface="Tahoma" pitchFamily="34" charset="0"/>
                <a:ea typeface="Tahoma" pitchFamily="34" charset="0"/>
                <a:cs typeface="Tahoma" pitchFamily="34" charset="0"/>
              </a:rPr>
              <a:t>PI</a:t>
            </a:r>
            <a:endParaRPr lang="en-US" dirty="0" smtClean="0">
              <a:latin typeface="Tahoma" pitchFamily="34" charset="0"/>
              <a:ea typeface="Tahoma" pitchFamily="34" charset="0"/>
              <a:cs typeface="Tahoma" pitchFamily="34" charset="0"/>
            </a:endParaRPr>
          </a:p>
          <a:p>
            <a:pPr algn="just"/>
            <a:r>
              <a:rPr lang="vi-VN"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nh</a:t>
            </a:r>
            <a:r>
              <a:rPr lang="vi-VN" dirty="0" smtClean="0">
                <a:latin typeface="Tahoma" pitchFamily="34" charset="0"/>
                <a:ea typeface="Tahoma" pitchFamily="34" charset="0"/>
                <a:cs typeface="Tahoma" pitchFamily="34" charset="0"/>
              </a:rPr>
              <a:t>ư</a:t>
            </a:r>
            <a:r>
              <a:rPr lang="en-US" dirty="0" err="1" smtClean="0">
                <a:latin typeface="Tahoma" pitchFamily="34" charset="0"/>
                <a:ea typeface="Tahoma" pitchFamily="34" charset="0"/>
                <a:cs typeface="Tahoma" pitchFamily="34" charset="0"/>
              </a:rPr>
              <a:t>ng</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tác động tích cực đến đáp ứng miễn dịch với vắc-xin bởi </a:t>
            </a:r>
            <a:r>
              <a:rPr lang="vi-VN" dirty="0" smtClean="0">
                <a:latin typeface="Tahoma" pitchFamily="34" charset="0"/>
                <a:ea typeface="Tahoma" pitchFamily="34" charset="0"/>
                <a:cs typeface="Tahoma" pitchFamily="34" charset="0"/>
              </a:rPr>
              <a:t>vì</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làm</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giảm</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trung</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hoà</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kn</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vaccin</a:t>
            </a:r>
            <a:r>
              <a:rPr lang="en-US" dirty="0" smtClean="0">
                <a:latin typeface="Tahoma" pitchFamily="34" charset="0"/>
                <a:ea typeface="Tahoma" pitchFamily="34" charset="0"/>
                <a:cs typeface="Tahoma" pitchFamily="34" charset="0"/>
              </a:rPr>
              <a:t> v</a:t>
            </a:r>
            <a:r>
              <a:rPr lang="vi-VN" dirty="0" smtClean="0">
                <a:latin typeface="Tahoma" pitchFamily="34" charset="0"/>
                <a:ea typeface="Tahoma" pitchFamily="34" charset="0"/>
                <a:cs typeface="Tahoma" pitchFamily="34" charset="0"/>
              </a:rPr>
              <a:t>ớ</a:t>
            </a:r>
            <a:r>
              <a:rPr lang="en-US" dirty="0" smtClean="0">
                <a:latin typeface="Tahoma" pitchFamily="34" charset="0"/>
                <a:ea typeface="Tahoma" pitchFamily="34" charset="0"/>
                <a:cs typeface="Tahoma" pitchFamily="34" charset="0"/>
              </a:rPr>
              <a:t>i </a:t>
            </a:r>
            <a:r>
              <a:rPr lang="en-US" dirty="0" err="1" smtClean="0">
                <a:latin typeface="Tahoma" pitchFamily="34" charset="0"/>
                <a:ea typeface="Tahoma" pitchFamily="34" charset="0"/>
                <a:cs typeface="Tahoma" pitchFamily="34" charset="0"/>
              </a:rPr>
              <a:t>kt</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mẹ</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truyền</a:t>
            </a:r>
            <a:r>
              <a:rPr lang="en-US" dirty="0" smtClean="0">
                <a:latin typeface="Tahoma" pitchFamily="34" charset="0"/>
                <a:ea typeface="Tahoma" pitchFamily="34" charset="0"/>
                <a:cs typeface="Tahoma" pitchFamily="34" charset="0"/>
              </a:rPr>
              <a:t> qua </a:t>
            </a:r>
            <a:r>
              <a:rPr lang="en-US" dirty="0" err="1" smtClean="0">
                <a:latin typeface="Tahoma" pitchFamily="34" charset="0"/>
                <a:ea typeface="Tahoma" pitchFamily="34" charset="0"/>
                <a:cs typeface="Tahoma" pitchFamily="34" charset="0"/>
              </a:rPr>
              <a:t>nhau</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thai</a:t>
            </a:r>
            <a:endParaRPr lang="en-US" dirty="0">
              <a:latin typeface="Tahoma" pitchFamily="34" charset="0"/>
              <a:ea typeface="Tahoma" pitchFamily="34" charset="0"/>
              <a:cs typeface="Tahoma" pitchFamily="34" charset="0"/>
            </a:endParaRPr>
          </a:p>
          <a:p>
            <a:pPr algn="just"/>
            <a:endParaRPr lang="en-US"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17229984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1752" y="228600"/>
            <a:ext cx="8503920" cy="5870448"/>
          </a:xfrm>
        </p:spPr>
        <p:txBody>
          <a:bodyPr>
            <a:normAutofit/>
          </a:bodyPr>
          <a:lstStyle/>
          <a:p>
            <a:pPr marL="0" indent="0" algn="ctr">
              <a:buNone/>
            </a:pPr>
            <a:r>
              <a:rPr lang="en-US" sz="2800" b="1" dirty="0" err="1">
                <a:latin typeface="Tahoma" pitchFamily="34" charset="0"/>
                <a:ea typeface="Tahoma" pitchFamily="34" charset="0"/>
                <a:cs typeface="Tahoma" pitchFamily="34" charset="0"/>
              </a:rPr>
              <a:t>Đáp</a:t>
            </a:r>
            <a:r>
              <a:rPr lang="en-US" sz="2800" b="1" dirty="0">
                <a:latin typeface="Tahoma" pitchFamily="34" charset="0"/>
                <a:ea typeface="Tahoma" pitchFamily="34" charset="0"/>
                <a:cs typeface="Tahoma" pitchFamily="34" charset="0"/>
              </a:rPr>
              <a:t> </a:t>
            </a:r>
            <a:r>
              <a:rPr lang="en-US" sz="2800" b="1" dirty="0" err="1" smtClean="0">
                <a:latin typeface="Tahoma" pitchFamily="34" charset="0"/>
                <a:ea typeface="Tahoma" pitchFamily="34" charset="0"/>
                <a:cs typeface="Tahoma" pitchFamily="34" charset="0"/>
              </a:rPr>
              <a:t>ứng</a:t>
            </a:r>
            <a:r>
              <a:rPr lang="en-US" sz="2800" b="1" dirty="0" smtClean="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miễn</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dịch</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với</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vaccin</a:t>
            </a:r>
            <a:r>
              <a:rPr lang="en-US" sz="2800" b="1" dirty="0">
                <a:latin typeface="Tahoma" pitchFamily="34" charset="0"/>
                <a:ea typeface="Tahoma" pitchFamily="34" charset="0"/>
                <a:cs typeface="Tahoma" pitchFamily="34" charset="0"/>
              </a:rPr>
              <a:t> ở </a:t>
            </a:r>
            <a:r>
              <a:rPr lang="en-US" sz="2800" b="1" dirty="0" err="1">
                <a:latin typeface="Tahoma" pitchFamily="34" charset="0"/>
                <a:ea typeface="Tahoma" pitchFamily="34" charset="0"/>
                <a:cs typeface="Tahoma" pitchFamily="34" charset="0"/>
              </a:rPr>
              <a:t>trẻ</a:t>
            </a:r>
            <a:r>
              <a:rPr lang="en-US" sz="2800" b="1" dirty="0">
                <a:latin typeface="Tahoma" pitchFamily="34" charset="0"/>
                <a:ea typeface="Tahoma" pitchFamily="34" charset="0"/>
                <a:cs typeface="Tahoma" pitchFamily="34" charset="0"/>
              </a:rPr>
              <a:t> non </a:t>
            </a:r>
            <a:r>
              <a:rPr lang="en-US" sz="2800" b="1" dirty="0" err="1" smtClean="0">
                <a:latin typeface="Tahoma" pitchFamily="34" charset="0"/>
                <a:ea typeface="Tahoma" pitchFamily="34" charset="0"/>
                <a:cs typeface="Tahoma" pitchFamily="34" charset="0"/>
              </a:rPr>
              <a:t>tháng</a:t>
            </a:r>
            <a:endParaRPr lang="en-US" sz="2800" b="1" dirty="0" smtClean="0">
              <a:latin typeface="Tahoma" pitchFamily="34" charset="0"/>
              <a:ea typeface="Tahoma" pitchFamily="34" charset="0"/>
              <a:cs typeface="Tahoma" pitchFamily="34" charset="0"/>
            </a:endParaRPr>
          </a:p>
          <a:p>
            <a:pPr marL="0" indent="0" algn="ctr">
              <a:buNone/>
            </a:pPr>
            <a:endParaRPr lang="en-US" sz="28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1447800"/>
            <a:ext cx="6096000" cy="5105400"/>
          </a:xfrm>
          <a:prstGeom prst="rect">
            <a:avLst/>
          </a:prstGeom>
        </p:spPr>
      </p:pic>
    </p:spTree>
    <p:extLst>
      <p:ext uri="{BB962C8B-B14F-4D97-AF65-F5344CB8AC3E}">
        <p14:creationId xmlns:p14="http://schemas.microsoft.com/office/powerpoint/2010/main" val="23857219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447800"/>
          </a:xfrm>
        </p:spPr>
        <p:txBody>
          <a:bodyPr>
            <a:noAutofit/>
          </a:bodyPr>
          <a:lstStyle/>
          <a:p>
            <a:r>
              <a:rPr lang="en-US" sz="2800" b="1" dirty="0" smtClean="0">
                <a:latin typeface="Tahoma" pitchFamily="34" charset="0"/>
                <a:ea typeface="Tahoma" pitchFamily="34" charset="0"/>
                <a:cs typeface="Tahoma" pitchFamily="34" charset="0"/>
              </a:rPr>
              <a:t/>
            </a:r>
            <a:br>
              <a:rPr lang="en-US" sz="2800" b="1" dirty="0" smtClean="0">
                <a:latin typeface="Tahoma" pitchFamily="34" charset="0"/>
                <a:ea typeface="Tahoma" pitchFamily="34" charset="0"/>
                <a:cs typeface="Tahoma" pitchFamily="34" charset="0"/>
              </a:rPr>
            </a:br>
            <a:r>
              <a:rPr lang="en-US" sz="2800" b="1" dirty="0">
                <a:latin typeface="Tahoma" pitchFamily="34" charset="0"/>
                <a:ea typeface="Tahoma" pitchFamily="34" charset="0"/>
                <a:cs typeface="Tahoma" pitchFamily="34" charset="0"/>
              </a:rPr>
              <a:t/>
            </a:r>
            <a:br>
              <a:rPr lang="en-US" sz="2800" b="1" dirty="0">
                <a:latin typeface="Tahoma" pitchFamily="34" charset="0"/>
                <a:ea typeface="Tahoma" pitchFamily="34" charset="0"/>
                <a:cs typeface="Tahoma" pitchFamily="34" charset="0"/>
              </a:rPr>
            </a:br>
            <a:r>
              <a:rPr lang="en-US" sz="2800" b="1" dirty="0">
                <a:latin typeface="Tahoma" pitchFamily="34" charset="0"/>
                <a:ea typeface="Tahoma" pitchFamily="34" charset="0"/>
                <a:cs typeface="Tahoma" pitchFamily="34" charset="0"/>
              </a:rPr>
              <a:t/>
            </a:r>
            <a:br>
              <a:rPr lang="en-US" sz="2800" b="1" dirty="0">
                <a:latin typeface="Tahoma" pitchFamily="34" charset="0"/>
                <a:ea typeface="Tahoma" pitchFamily="34" charset="0"/>
                <a:cs typeface="Tahoma" pitchFamily="34" charset="0"/>
              </a:rPr>
            </a:br>
            <a:r>
              <a:rPr lang="en-US" sz="2800" b="1" dirty="0" smtClean="0">
                <a:latin typeface="Tahoma" pitchFamily="34" charset="0"/>
                <a:ea typeface="Tahoma" pitchFamily="34" charset="0"/>
                <a:cs typeface="Tahoma" pitchFamily="34" charset="0"/>
              </a:rPr>
              <a:t/>
            </a:r>
            <a:br>
              <a:rPr lang="en-US" sz="2800" b="1" dirty="0" smtClean="0">
                <a:latin typeface="Tahoma" pitchFamily="34" charset="0"/>
                <a:ea typeface="Tahoma" pitchFamily="34" charset="0"/>
                <a:cs typeface="Tahoma" pitchFamily="34" charset="0"/>
              </a:rPr>
            </a:br>
            <a:r>
              <a:rPr lang="en-US" sz="2800" b="1" dirty="0">
                <a:latin typeface="Tahoma" pitchFamily="34" charset="0"/>
                <a:ea typeface="Tahoma" pitchFamily="34" charset="0"/>
                <a:cs typeface="Tahoma" pitchFamily="34" charset="0"/>
              </a:rPr>
              <a:t/>
            </a:r>
            <a:br>
              <a:rPr lang="en-US" sz="2800" b="1" dirty="0">
                <a:latin typeface="Tahoma" pitchFamily="34" charset="0"/>
                <a:ea typeface="Tahoma" pitchFamily="34" charset="0"/>
                <a:cs typeface="Tahoma" pitchFamily="34" charset="0"/>
              </a:rPr>
            </a:br>
            <a:r>
              <a:rPr lang="en-US" sz="2800" b="1" dirty="0" smtClean="0">
                <a:latin typeface="Tahoma" pitchFamily="34" charset="0"/>
                <a:ea typeface="Tahoma" pitchFamily="34" charset="0"/>
                <a:cs typeface="Tahoma" pitchFamily="34" charset="0"/>
              </a:rPr>
              <a:t/>
            </a:r>
            <a:br>
              <a:rPr lang="en-US" sz="2800" b="1" dirty="0" smtClean="0">
                <a:latin typeface="Tahoma" pitchFamily="34" charset="0"/>
                <a:ea typeface="Tahoma" pitchFamily="34" charset="0"/>
                <a:cs typeface="Tahoma" pitchFamily="34" charset="0"/>
              </a:rPr>
            </a:br>
            <a:r>
              <a:rPr lang="en-US" sz="2800" b="1" dirty="0">
                <a:latin typeface="Tahoma" pitchFamily="34" charset="0"/>
                <a:ea typeface="Tahoma" pitchFamily="34" charset="0"/>
                <a:cs typeface="Tahoma" pitchFamily="34" charset="0"/>
              </a:rPr>
              <a:t/>
            </a:r>
            <a:br>
              <a:rPr lang="en-US" sz="2800" b="1" dirty="0">
                <a:latin typeface="Tahoma" pitchFamily="34" charset="0"/>
                <a:ea typeface="Tahoma" pitchFamily="34" charset="0"/>
                <a:cs typeface="Tahoma" pitchFamily="34" charset="0"/>
              </a:rPr>
            </a:br>
            <a:r>
              <a:rPr lang="en-US" sz="2800" b="1" dirty="0" smtClean="0">
                <a:latin typeface="Tahoma" pitchFamily="34" charset="0"/>
                <a:ea typeface="Tahoma" pitchFamily="34" charset="0"/>
                <a:cs typeface="Tahoma" pitchFamily="34" charset="0"/>
              </a:rPr>
              <a:t/>
            </a:r>
            <a:br>
              <a:rPr lang="en-US" sz="2800" b="1" dirty="0" smtClean="0">
                <a:latin typeface="Tahoma" pitchFamily="34" charset="0"/>
                <a:ea typeface="Tahoma" pitchFamily="34" charset="0"/>
                <a:cs typeface="Tahoma" pitchFamily="34" charset="0"/>
              </a:rPr>
            </a:br>
            <a:r>
              <a:rPr lang="en-US" sz="2800" b="1" dirty="0">
                <a:latin typeface="Tahoma" pitchFamily="34" charset="0"/>
                <a:ea typeface="Tahoma" pitchFamily="34" charset="0"/>
                <a:cs typeface="Tahoma" pitchFamily="34" charset="0"/>
              </a:rPr>
              <a:t/>
            </a:r>
            <a:br>
              <a:rPr lang="en-US" sz="2800" b="1" dirty="0">
                <a:latin typeface="Tahoma" pitchFamily="34" charset="0"/>
                <a:ea typeface="Tahoma" pitchFamily="34" charset="0"/>
                <a:cs typeface="Tahoma" pitchFamily="34" charset="0"/>
              </a:rPr>
            </a:br>
            <a:r>
              <a:rPr lang="en-US" sz="2800" b="1" dirty="0" err="1" smtClean="0">
                <a:latin typeface="Tahoma" pitchFamily="34" charset="0"/>
                <a:ea typeface="Tahoma" pitchFamily="34" charset="0"/>
                <a:cs typeface="Tahoma" pitchFamily="34" charset="0"/>
              </a:rPr>
              <a:t>Đáp</a:t>
            </a:r>
            <a:r>
              <a:rPr lang="en-US" sz="2800" b="1" dirty="0" smtClean="0">
                <a:latin typeface="Tahoma" pitchFamily="34" charset="0"/>
                <a:ea typeface="Tahoma" pitchFamily="34" charset="0"/>
                <a:cs typeface="Tahoma" pitchFamily="34" charset="0"/>
              </a:rPr>
              <a:t> </a:t>
            </a:r>
            <a:r>
              <a:rPr lang="en-US" sz="2800" b="1" dirty="0" err="1" smtClean="0">
                <a:latin typeface="Tahoma" pitchFamily="34" charset="0"/>
                <a:ea typeface="Tahoma" pitchFamily="34" charset="0"/>
                <a:cs typeface="Tahoma" pitchFamily="34" charset="0"/>
              </a:rPr>
              <a:t>ứng</a:t>
            </a:r>
            <a:r>
              <a:rPr lang="en-US" sz="2800" b="1" dirty="0">
                <a:latin typeface="Tahoma" pitchFamily="34" charset="0"/>
                <a:ea typeface="Tahoma" pitchFamily="34" charset="0"/>
                <a:cs typeface="Tahoma" pitchFamily="34" charset="0"/>
              </a:rPr>
              <a:t> </a:t>
            </a:r>
            <a:r>
              <a:rPr lang="en-US" sz="2800" b="1" dirty="0" err="1" smtClean="0">
                <a:latin typeface="Tahoma" pitchFamily="34" charset="0"/>
                <a:ea typeface="Tahoma" pitchFamily="34" charset="0"/>
                <a:cs typeface="Tahoma" pitchFamily="34" charset="0"/>
              </a:rPr>
              <a:t>miễn</a:t>
            </a:r>
            <a:r>
              <a:rPr lang="en-US" sz="2800" b="1" dirty="0">
                <a:latin typeface="Tahoma" pitchFamily="34" charset="0"/>
                <a:ea typeface="Tahoma" pitchFamily="34" charset="0"/>
                <a:cs typeface="Tahoma" pitchFamily="34" charset="0"/>
              </a:rPr>
              <a:t> </a:t>
            </a:r>
            <a:r>
              <a:rPr lang="en-US" sz="2800" b="1" dirty="0" err="1" smtClean="0">
                <a:latin typeface="Tahoma" pitchFamily="34" charset="0"/>
                <a:ea typeface="Tahoma" pitchFamily="34" charset="0"/>
                <a:cs typeface="Tahoma" pitchFamily="34" charset="0"/>
              </a:rPr>
              <a:t>dịch</a:t>
            </a:r>
            <a:r>
              <a:rPr lang="en-US" sz="2800" b="1" dirty="0">
                <a:latin typeface="Tahoma" pitchFamily="34" charset="0"/>
                <a:ea typeface="Tahoma" pitchFamily="34" charset="0"/>
                <a:cs typeface="Tahoma" pitchFamily="34" charset="0"/>
              </a:rPr>
              <a:t> </a:t>
            </a:r>
            <a:r>
              <a:rPr lang="en-US" sz="2800" b="1" dirty="0" err="1" smtClean="0">
                <a:latin typeface="Tahoma" pitchFamily="34" charset="0"/>
                <a:ea typeface="Tahoma" pitchFamily="34" charset="0"/>
                <a:cs typeface="Tahoma" pitchFamily="34" charset="0"/>
              </a:rPr>
              <a:t>với</a:t>
            </a:r>
            <a:r>
              <a:rPr lang="en-US" sz="2800" b="1" dirty="0" smtClean="0">
                <a:latin typeface="Tahoma" pitchFamily="34" charset="0"/>
                <a:ea typeface="Tahoma" pitchFamily="34" charset="0"/>
                <a:cs typeface="Tahoma" pitchFamily="34" charset="0"/>
              </a:rPr>
              <a:t> </a:t>
            </a:r>
            <a:r>
              <a:rPr lang="en-US" sz="2800" b="1" dirty="0" err="1" smtClean="0">
                <a:latin typeface="Tahoma" pitchFamily="34" charset="0"/>
                <a:ea typeface="Tahoma" pitchFamily="34" charset="0"/>
                <a:cs typeface="Tahoma" pitchFamily="34" charset="0"/>
              </a:rPr>
              <a:t>vaccin</a:t>
            </a:r>
            <a:r>
              <a:rPr lang="en-US" sz="2800" b="1" dirty="0">
                <a:latin typeface="Tahoma" pitchFamily="34" charset="0"/>
                <a:ea typeface="Tahoma" pitchFamily="34" charset="0"/>
                <a:cs typeface="Tahoma" pitchFamily="34" charset="0"/>
              </a:rPr>
              <a:t> ở </a:t>
            </a:r>
            <a:r>
              <a:rPr lang="en-US" sz="2800" b="1" dirty="0" err="1" smtClean="0">
                <a:latin typeface="Tahoma" pitchFamily="34" charset="0"/>
                <a:ea typeface="Tahoma" pitchFamily="34" charset="0"/>
                <a:cs typeface="Tahoma" pitchFamily="34" charset="0"/>
              </a:rPr>
              <a:t>trẻ</a:t>
            </a:r>
            <a:r>
              <a:rPr lang="en-US" sz="2800" b="1" dirty="0" smtClean="0">
                <a:latin typeface="Tahoma" pitchFamily="34" charset="0"/>
                <a:ea typeface="Tahoma" pitchFamily="34" charset="0"/>
                <a:cs typeface="Tahoma" pitchFamily="34" charset="0"/>
              </a:rPr>
              <a:t> </a:t>
            </a:r>
            <a:r>
              <a:rPr lang="en-US" sz="2800" b="1" dirty="0">
                <a:latin typeface="Tahoma" pitchFamily="34" charset="0"/>
                <a:ea typeface="Tahoma" pitchFamily="34" charset="0"/>
                <a:cs typeface="Tahoma" pitchFamily="34" charset="0"/>
              </a:rPr>
              <a:t>non </a:t>
            </a:r>
            <a:r>
              <a:rPr lang="en-US" sz="2800" b="1" dirty="0" err="1" smtClean="0">
                <a:latin typeface="Tahoma" pitchFamily="34" charset="0"/>
                <a:ea typeface="Tahoma" pitchFamily="34" charset="0"/>
                <a:cs typeface="Tahoma" pitchFamily="34" charset="0"/>
              </a:rPr>
              <a:t>tháng</a:t>
            </a:r>
            <a:r>
              <a:rPr lang="en-US" sz="2800" b="1" dirty="0" smtClean="0">
                <a:latin typeface="Tahoma" pitchFamily="34" charset="0"/>
                <a:ea typeface="Tahoma" pitchFamily="34" charset="0"/>
                <a:cs typeface="Tahoma" pitchFamily="34" charset="0"/>
              </a:rPr>
              <a:t/>
            </a:r>
            <a:br>
              <a:rPr lang="en-US" sz="2800" b="1" dirty="0" smtClean="0">
                <a:latin typeface="Tahoma" pitchFamily="34" charset="0"/>
                <a:ea typeface="Tahoma" pitchFamily="34" charset="0"/>
                <a:cs typeface="Tahoma" pitchFamily="34" charset="0"/>
              </a:rPr>
            </a:br>
            <a:r>
              <a:rPr lang="en-US" sz="2800" b="1" dirty="0" smtClean="0">
                <a:latin typeface="Tahoma" pitchFamily="34" charset="0"/>
                <a:ea typeface="Tahoma" pitchFamily="34" charset="0"/>
                <a:cs typeface="Tahoma" pitchFamily="34" charset="0"/>
              </a:rPr>
              <a:t>(</a:t>
            </a:r>
            <a:r>
              <a:rPr lang="en-US" sz="2800" b="1" dirty="0" err="1" smtClean="0">
                <a:latin typeface="Tahoma" pitchFamily="34" charset="0"/>
                <a:ea typeface="Tahoma" pitchFamily="34" charset="0"/>
                <a:cs typeface="Tahoma" pitchFamily="34" charset="0"/>
              </a:rPr>
              <a:t>vaccin</a:t>
            </a:r>
            <a:r>
              <a:rPr lang="en-US" sz="2800" b="1" dirty="0">
                <a:latin typeface="Tahoma" pitchFamily="34" charset="0"/>
                <a:ea typeface="Tahoma" pitchFamily="34" charset="0"/>
                <a:cs typeface="Tahoma" pitchFamily="34" charset="0"/>
              </a:rPr>
              <a:t> </a:t>
            </a:r>
            <a:r>
              <a:rPr lang="en-US" sz="2800" b="1" dirty="0" err="1" smtClean="0">
                <a:latin typeface="Tahoma" pitchFamily="34" charset="0"/>
                <a:ea typeface="Tahoma" pitchFamily="34" charset="0"/>
                <a:cs typeface="Tahoma" pitchFamily="34" charset="0"/>
              </a:rPr>
              <a:t>bại</a:t>
            </a:r>
            <a:r>
              <a:rPr lang="en-US" sz="2800" b="1" dirty="0">
                <a:latin typeface="Tahoma" pitchFamily="34" charset="0"/>
                <a:ea typeface="Tahoma" pitchFamily="34" charset="0"/>
                <a:cs typeface="Tahoma" pitchFamily="34" charset="0"/>
              </a:rPr>
              <a:t> </a:t>
            </a:r>
            <a:r>
              <a:rPr lang="en-US" sz="2800" b="1" dirty="0" err="1" smtClean="0">
                <a:latin typeface="Tahoma" pitchFamily="34" charset="0"/>
                <a:ea typeface="Tahoma" pitchFamily="34" charset="0"/>
                <a:cs typeface="Tahoma" pitchFamily="34" charset="0"/>
              </a:rPr>
              <a:t>liệt</a:t>
            </a:r>
            <a:r>
              <a:rPr lang="en-US" sz="2800" b="1" dirty="0" smtClean="0">
                <a:latin typeface="Tahoma" pitchFamily="34" charset="0"/>
                <a:ea typeface="Tahoma" pitchFamily="34" charset="0"/>
                <a:cs typeface="Tahoma" pitchFamily="34" charset="0"/>
              </a:rPr>
              <a:t> IPV)</a:t>
            </a:r>
            <a:r>
              <a:rPr lang="vi-VN" sz="2800" b="1" dirty="0">
                <a:latin typeface="Tahoma" pitchFamily="34" charset="0"/>
                <a:ea typeface="Tahoma" pitchFamily="34" charset="0"/>
                <a:cs typeface="Tahoma" pitchFamily="34" charset="0"/>
              </a:rPr>
              <a:t/>
            </a:r>
            <a:br>
              <a:rPr lang="vi-VN" sz="2800" b="1" dirty="0">
                <a:latin typeface="Tahoma" pitchFamily="34" charset="0"/>
                <a:ea typeface="Tahoma" pitchFamily="34" charset="0"/>
                <a:cs typeface="Tahoma" pitchFamily="34" charset="0"/>
              </a:rPr>
            </a:br>
            <a:endParaRPr lang="en-US" sz="2800" b="1" dirty="0">
              <a:latin typeface="Tahoma" pitchFamily="34" charset="0"/>
              <a:ea typeface="Tahoma" pitchFamily="34" charset="0"/>
              <a:cs typeface="Tahoma" pitchFamily="34" charset="0"/>
            </a:endParaRPr>
          </a:p>
        </p:txBody>
      </p:sp>
      <p:sp>
        <p:nvSpPr>
          <p:cNvPr id="3" name="Content Placeholder 2"/>
          <p:cNvSpPr>
            <a:spLocks noGrp="1"/>
          </p:cNvSpPr>
          <p:nvPr>
            <p:ph sz="quarter" idx="1"/>
          </p:nvPr>
        </p:nvSpPr>
        <p:spPr/>
        <p:txBody>
          <a:bodyPr>
            <a:normAutofit/>
          </a:bodyPr>
          <a:lstStyle/>
          <a:p>
            <a:pPr algn="just"/>
            <a:r>
              <a:rPr lang="vi-VN" dirty="0" smtClean="0">
                <a:latin typeface="Tahoma" pitchFamily="34" charset="0"/>
                <a:ea typeface="Tahoma" pitchFamily="34" charset="0"/>
                <a:cs typeface="Tahoma" pitchFamily="34" charset="0"/>
              </a:rPr>
              <a:t>Vắc </a:t>
            </a:r>
            <a:r>
              <a:rPr lang="vi-VN" dirty="0">
                <a:latin typeface="Tahoma" pitchFamily="34" charset="0"/>
                <a:ea typeface="Tahoma" pitchFamily="34" charset="0"/>
                <a:cs typeface="Tahoma" pitchFamily="34" charset="0"/>
              </a:rPr>
              <a:t>xin bại </a:t>
            </a:r>
            <a:r>
              <a:rPr lang="vi-VN" dirty="0" smtClean="0">
                <a:latin typeface="Tahoma" pitchFamily="34" charset="0"/>
                <a:ea typeface="Tahoma" pitchFamily="34" charset="0"/>
                <a:cs typeface="Tahoma" pitchFamily="34" charset="0"/>
              </a:rPr>
              <a:t>liệ</a:t>
            </a:r>
            <a:r>
              <a:rPr lang="en-US" dirty="0" smtClean="0">
                <a:latin typeface="Tahoma" pitchFamily="34" charset="0"/>
                <a:ea typeface="Tahoma" pitchFamily="34" charset="0"/>
                <a:cs typeface="Tahoma" pitchFamily="34" charset="0"/>
              </a:rPr>
              <a:t>t</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(IPV) là một vắc-xin bất hoạt </a:t>
            </a:r>
            <a:r>
              <a:rPr lang="vi-VN" dirty="0" smtClean="0">
                <a:latin typeface="Tahoma" pitchFamily="34" charset="0"/>
                <a:ea typeface="Tahoma" pitchFamily="34" charset="0"/>
                <a:cs typeface="Tahoma" pitchFamily="34" charset="0"/>
              </a:rPr>
              <a:t>virus</a:t>
            </a:r>
            <a:r>
              <a:rPr lang="en-US" dirty="0" smtClean="0">
                <a:latin typeface="Tahoma" pitchFamily="34" charset="0"/>
                <a:ea typeface="Tahoma" pitchFamily="34" charset="0"/>
                <a:cs typeface="Tahoma" pitchFamily="34" charset="0"/>
              </a:rPr>
              <a:t> -Td</a:t>
            </a:r>
            <a:r>
              <a:rPr lang="vi-VN"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gồm</a:t>
            </a:r>
            <a:r>
              <a:rPr lang="en-US" dirty="0" smtClean="0">
                <a:latin typeface="Tahoma" pitchFamily="34" charset="0"/>
                <a:ea typeface="Tahoma" pitchFamily="34" charset="0"/>
                <a:cs typeface="Tahoma" pitchFamily="34" charset="0"/>
              </a:rPr>
              <a:t> 3 type </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poliovirus 1, 2 và 3. </a:t>
            </a:r>
            <a:endParaRPr lang="en-US" dirty="0" smtClean="0">
              <a:latin typeface="Tahoma" pitchFamily="34" charset="0"/>
              <a:ea typeface="Tahoma" pitchFamily="34" charset="0"/>
              <a:cs typeface="Tahoma" pitchFamily="34" charset="0"/>
            </a:endParaRPr>
          </a:p>
          <a:p>
            <a:pPr algn="just"/>
            <a:r>
              <a:rPr lang="vi-VN" dirty="0">
                <a:latin typeface="Tahoma" pitchFamily="34" charset="0"/>
                <a:ea typeface="Tahoma" pitchFamily="34" charset="0"/>
                <a:cs typeface="Tahoma" pitchFamily="34" charset="0"/>
              </a:rPr>
              <a:t>trong các nghiên </a:t>
            </a:r>
            <a:r>
              <a:rPr lang="vi-VN" dirty="0" smtClean="0">
                <a:latin typeface="Tahoma" pitchFamily="34" charset="0"/>
                <a:ea typeface="Tahoma" pitchFamily="34" charset="0"/>
                <a:cs typeface="Tahoma" pitchFamily="34" charset="0"/>
              </a:rPr>
              <a:t>cứu </a:t>
            </a:r>
            <a:r>
              <a:rPr lang="vi-VN" dirty="0">
                <a:latin typeface="Tahoma" pitchFamily="34" charset="0"/>
                <a:ea typeface="Tahoma" pitchFamily="34" charset="0"/>
                <a:cs typeface="Tahoma" pitchFamily="34" charset="0"/>
              </a:rPr>
              <a:t>Slack et al. [</a:t>
            </a:r>
            <a:r>
              <a:rPr lang="vi-VN" dirty="0" smtClean="0">
                <a:latin typeface="Tahoma" pitchFamily="34" charset="0"/>
                <a:ea typeface="Tahoma" pitchFamily="34" charset="0"/>
                <a:cs typeface="Tahoma" pitchFamily="34" charset="0"/>
              </a:rPr>
              <a:t>34]</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Kitchin </a:t>
            </a:r>
            <a:r>
              <a:rPr lang="vi-VN" dirty="0">
                <a:latin typeface="Tahoma" pitchFamily="34" charset="0"/>
                <a:ea typeface="Tahoma" pitchFamily="34" charset="0"/>
                <a:cs typeface="Tahoma" pitchFamily="34" charset="0"/>
              </a:rPr>
              <a:t>et al. [35</a:t>
            </a:r>
            <a:r>
              <a:rPr lang="vi-VN" dirty="0" smtClean="0">
                <a:latin typeface="Tahoma" pitchFamily="34" charset="0"/>
                <a:ea typeface="Tahoma" pitchFamily="34" charset="0"/>
                <a:cs typeface="Tahoma" pitchFamily="34" charset="0"/>
              </a:rPr>
              <a:t>]</a:t>
            </a:r>
            <a:r>
              <a:rPr lang="en-US" dirty="0" smtClean="0">
                <a:latin typeface="Tahoma" pitchFamily="34" charset="0"/>
                <a:ea typeface="Tahoma" pitchFamily="34" charset="0"/>
                <a:cs typeface="Tahoma" pitchFamily="34" charset="0"/>
              </a:rPr>
              <a:t>,</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vắc-xin được tiêm vào lúc 2, 3 và 4 tháng </a:t>
            </a:r>
            <a:r>
              <a:rPr lang="vi-VN" dirty="0" smtClean="0">
                <a:latin typeface="Tahoma" pitchFamily="34" charset="0"/>
                <a:ea typeface="Tahoma" pitchFamily="34" charset="0"/>
                <a:cs typeface="Tahoma" pitchFamily="34" charset="0"/>
              </a:rPr>
              <a:t>tuổi</a:t>
            </a:r>
            <a:r>
              <a:rPr lang="en-US" dirty="0" smtClean="0">
                <a:latin typeface="Tahoma" pitchFamily="34" charset="0"/>
                <a:ea typeface="Tahoma" pitchFamily="34" charset="0"/>
                <a:cs typeface="Tahoma" pitchFamily="34" charset="0"/>
              </a:rPr>
              <a:t>,</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FTIs và PI với </a:t>
            </a:r>
            <a:r>
              <a:rPr lang="vi-VN" dirty="0" smtClean="0">
                <a:latin typeface="Tahoma" pitchFamily="34" charset="0"/>
                <a:ea typeface="Tahoma" pitchFamily="34" charset="0"/>
                <a:cs typeface="Tahoma" pitchFamily="34" charset="0"/>
              </a:rPr>
              <a:t>GA </a:t>
            </a:r>
            <a:r>
              <a:rPr lang="vi-VN" dirty="0">
                <a:latin typeface="Tahoma" pitchFamily="34" charset="0"/>
                <a:ea typeface="Tahoma" pitchFamily="34" charset="0"/>
                <a:cs typeface="Tahoma" pitchFamily="34" charset="0"/>
              </a:rPr>
              <a:t>&lt;30 tuần. </a:t>
            </a:r>
            <a:r>
              <a:rPr lang="en-US" dirty="0">
                <a:latin typeface="Tahoma" pitchFamily="34" charset="0"/>
                <a:ea typeface="Tahoma" pitchFamily="34" charset="0"/>
                <a:cs typeface="Tahoma" pitchFamily="34" charset="0"/>
              </a:rPr>
              <a:t>T</a:t>
            </a:r>
            <a:r>
              <a:rPr lang="vi-VN" dirty="0" smtClean="0">
                <a:latin typeface="Tahoma" pitchFamily="34" charset="0"/>
                <a:ea typeface="Tahoma" pitchFamily="34" charset="0"/>
                <a:cs typeface="Tahoma" pitchFamily="34" charset="0"/>
              </a:rPr>
              <a:t>hấy </a:t>
            </a:r>
            <a:r>
              <a:rPr lang="vi-VN" dirty="0">
                <a:latin typeface="Tahoma" pitchFamily="34" charset="0"/>
                <a:ea typeface="Tahoma" pitchFamily="34" charset="0"/>
                <a:cs typeface="Tahoma" pitchFamily="34" charset="0"/>
              </a:rPr>
              <a:t>rằng, bất kể GA, </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97% trẻ em phát triển nồng độ kháng thể bảo vệ chống lại tất cả các dòng </a:t>
            </a:r>
            <a:r>
              <a:rPr lang="vi-VN" dirty="0" smtClean="0">
                <a:latin typeface="Tahoma" pitchFamily="34" charset="0"/>
                <a:ea typeface="Tahoma" pitchFamily="34" charset="0"/>
                <a:cs typeface="Tahoma" pitchFamily="34" charset="0"/>
              </a:rPr>
              <a:t>poliovirus </a:t>
            </a:r>
            <a:r>
              <a:rPr lang="vi-VN" dirty="0">
                <a:latin typeface="Tahoma" pitchFamily="34" charset="0"/>
                <a:ea typeface="Tahoma" pitchFamily="34" charset="0"/>
                <a:cs typeface="Tahoma" pitchFamily="34" charset="0"/>
              </a:rPr>
              <a:t>sau liều thứ </a:t>
            </a:r>
            <a:r>
              <a:rPr lang="vi-VN" dirty="0" smtClean="0">
                <a:latin typeface="Tahoma" pitchFamily="34" charset="0"/>
                <a:ea typeface="Tahoma" pitchFamily="34" charset="0"/>
                <a:cs typeface="Tahoma" pitchFamily="34" charset="0"/>
              </a:rPr>
              <a:t>ba</a:t>
            </a:r>
            <a:r>
              <a:rPr lang="en-US" dirty="0" smtClean="0">
                <a:latin typeface="Tahoma" pitchFamily="34" charset="0"/>
                <a:ea typeface="Tahoma" pitchFamily="34" charset="0"/>
                <a:cs typeface="Tahoma" pitchFamily="34" charset="0"/>
              </a:rPr>
              <a:t>.</a:t>
            </a:r>
          </a:p>
          <a:p>
            <a:pPr marL="0" indent="0" algn="just">
              <a:buNone/>
            </a:pPr>
            <a:endParaRPr lang="en-US"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33892173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524000"/>
          </a:xfrm>
        </p:spPr>
        <p:txBody>
          <a:bodyPr>
            <a:noAutofit/>
          </a:bodyPr>
          <a:lstStyle/>
          <a:p>
            <a:r>
              <a:rPr lang="en-US" sz="2800" b="1" dirty="0" err="1">
                <a:latin typeface="Tahoma" pitchFamily="34" charset="0"/>
                <a:ea typeface="Tahoma" pitchFamily="34" charset="0"/>
                <a:cs typeface="Tahoma" pitchFamily="34" charset="0"/>
              </a:rPr>
              <a:t>Đáp</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ứng</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miễn</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dịch</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với</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vaccin</a:t>
            </a:r>
            <a:r>
              <a:rPr lang="en-US" sz="2800" b="1" dirty="0">
                <a:latin typeface="Tahoma" pitchFamily="34" charset="0"/>
                <a:ea typeface="Tahoma" pitchFamily="34" charset="0"/>
                <a:cs typeface="Tahoma" pitchFamily="34" charset="0"/>
              </a:rPr>
              <a:t> ở </a:t>
            </a:r>
            <a:r>
              <a:rPr lang="en-US" sz="2800" b="1" dirty="0" err="1">
                <a:latin typeface="Tahoma" pitchFamily="34" charset="0"/>
                <a:ea typeface="Tahoma" pitchFamily="34" charset="0"/>
                <a:cs typeface="Tahoma" pitchFamily="34" charset="0"/>
              </a:rPr>
              <a:t>trẻ</a:t>
            </a:r>
            <a:r>
              <a:rPr lang="en-US" sz="2800" b="1" dirty="0">
                <a:latin typeface="Tahoma" pitchFamily="34" charset="0"/>
                <a:ea typeface="Tahoma" pitchFamily="34" charset="0"/>
                <a:cs typeface="Tahoma" pitchFamily="34" charset="0"/>
              </a:rPr>
              <a:t> non </a:t>
            </a:r>
            <a:r>
              <a:rPr lang="en-US" sz="2800" b="1" dirty="0" err="1">
                <a:latin typeface="Tahoma" pitchFamily="34" charset="0"/>
                <a:ea typeface="Tahoma" pitchFamily="34" charset="0"/>
                <a:cs typeface="Tahoma" pitchFamily="34" charset="0"/>
              </a:rPr>
              <a:t>tháng</a:t>
            </a:r>
            <a:r>
              <a:rPr lang="en-US" sz="2800" b="1" dirty="0">
                <a:latin typeface="Tahoma" pitchFamily="34" charset="0"/>
                <a:ea typeface="Tahoma" pitchFamily="34" charset="0"/>
                <a:cs typeface="Tahoma" pitchFamily="34" charset="0"/>
              </a:rPr>
              <a:t/>
            </a:r>
            <a:br>
              <a:rPr lang="en-US" sz="2800" b="1" dirty="0">
                <a:latin typeface="Tahoma" pitchFamily="34" charset="0"/>
                <a:ea typeface="Tahoma" pitchFamily="34" charset="0"/>
                <a:cs typeface="Tahoma" pitchFamily="34" charset="0"/>
              </a:rPr>
            </a:br>
            <a:r>
              <a:rPr lang="en-US" sz="2800" b="1" dirty="0">
                <a:latin typeface="Tahoma" pitchFamily="34" charset="0"/>
                <a:ea typeface="Tahoma" pitchFamily="34" charset="0"/>
                <a:cs typeface="Tahoma" pitchFamily="34" charset="0"/>
              </a:rPr>
              <a:t>(</a:t>
            </a:r>
            <a:r>
              <a:rPr lang="en-US" sz="2800" b="1" dirty="0" err="1">
                <a:latin typeface="Tahoma" pitchFamily="34" charset="0"/>
                <a:ea typeface="Tahoma" pitchFamily="34" charset="0"/>
                <a:cs typeface="Tahoma" pitchFamily="34" charset="0"/>
              </a:rPr>
              <a:t>vaccin</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bại</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liệt</a:t>
            </a:r>
            <a:r>
              <a:rPr lang="en-US" sz="2800" b="1" dirty="0">
                <a:latin typeface="Tahoma" pitchFamily="34" charset="0"/>
                <a:ea typeface="Tahoma" pitchFamily="34" charset="0"/>
                <a:cs typeface="Tahoma" pitchFamily="34" charset="0"/>
              </a:rPr>
              <a:t> IPV)</a:t>
            </a:r>
            <a:r>
              <a:rPr lang="vi-VN" sz="2800" b="1" dirty="0">
                <a:latin typeface="Tahoma" pitchFamily="34" charset="0"/>
                <a:ea typeface="Tahoma" pitchFamily="34" charset="0"/>
                <a:cs typeface="Tahoma" pitchFamily="34" charset="0"/>
              </a:rPr>
              <a:t/>
            </a:r>
            <a:br>
              <a:rPr lang="vi-VN" sz="2800" b="1" dirty="0">
                <a:latin typeface="Tahoma" pitchFamily="34" charset="0"/>
                <a:ea typeface="Tahoma" pitchFamily="34" charset="0"/>
                <a:cs typeface="Tahoma" pitchFamily="34" charset="0"/>
              </a:rPr>
            </a:br>
            <a:endParaRPr lang="en-US" sz="2800" b="1" dirty="0">
              <a:latin typeface="Tahoma" pitchFamily="34" charset="0"/>
              <a:ea typeface="Tahoma" pitchFamily="34" charset="0"/>
              <a:cs typeface="Tahoma" pitchFamily="34" charset="0"/>
            </a:endParaRPr>
          </a:p>
        </p:txBody>
      </p:sp>
      <p:sp>
        <p:nvSpPr>
          <p:cNvPr id="3" name="Content Placeholder 2"/>
          <p:cNvSpPr>
            <a:spLocks noGrp="1"/>
          </p:cNvSpPr>
          <p:nvPr>
            <p:ph sz="quarter" idx="1"/>
          </p:nvPr>
        </p:nvSpPr>
        <p:spPr/>
        <p:txBody>
          <a:bodyPr>
            <a:normAutofit/>
          </a:bodyPr>
          <a:lstStyle/>
          <a:p>
            <a:pPr algn="just"/>
            <a:r>
              <a:rPr lang="vi-VN" dirty="0">
                <a:latin typeface="Tahoma" pitchFamily="34" charset="0"/>
                <a:ea typeface="Tahoma" pitchFamily="34" charset="0"/>
                <a:cs typeface="Tahoma" pitchFamily="34" charset="0"/>
              </a:rPr>
              <a:t>Adenyi-Jones et al, </a:t>
            </a:r>
            <a:r>
              <a:rPr lang="vi-VN" dirty="0" smtClean="0">
                <a:latin typeface="Tahoma" pitchFamily="34" charset="0"/>
                <a:ea typeface="Tahoma" pitchFamily="34" charset="0"/>
                <a:cs typeface="Tahoma" pitchFamily="34" charset="0"/>
              </a:rPr>
              <a:t>FTIs </a:t>
            </a:r>
            <a:r>
              <a:rPr lang="vi-VN" dirty="0">
                <a:latin typeface="Tahoma" pitchFamily="34" charset="0"/>
                <a:ea typeface="Tahoma" pitchFamily="34" charset="0"/>
                <a:cs typeface="Tahoma" pitchFamily="34" charset="0"/>
              </a:rPr>
              <a:t>và PI </a:t>
            </a:r>
            <a:r>
              <a:rPr lang="vi-VN" dirty="0" smtClean="0">
                <a:latin typeface="Tahoma" pitchFamily="34" charset="0"/>
                <a:ea typeface="Tahoma" pitchFamily="34" charset="0"/>
                <a:cs typeface="Tahoma" pitchFamily="34" charset="0"/>
              </a:rPr>
              <a:t>(GA</a:t>
            </a:r>
            <a:r>
              <a:rPr lang="vi-VN" dirty="0">
                <a:latin typeface="Tahoma" pitchFamily="34" charset="0"/>
                <a:ea typeface="Tahoma" pitchFamily="34" charset="0"/>
                <a:cs typeface="Tahoma" pitchFamily="34" charset="0"/>
              </a:rPr>
              <a:t>: 29,1 </a:t>
            </a:r>
            <a:r>
              <a:rPr lang="vi-VN" dirty="0" smtClean="0">
                <a:latin typeface="Tahoma" pitchFamily="34" charset="0"/>
                <a:ea typeface="Tahoma" pitchFamily="34" charset="0"/>
                <a:cs typeface="Tahoma" pitchFamily="34" charset="0"/>
              </a:rPr>
              <a:t>tuần)</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dùng</a:t>
            </a:r>
            <a:r>
              <a:rPr lang="en-US" dirty="0">
                <a:latin typeface="Tahoma" pitchFamily="34" charset="0"/>
                <a:ea typeface="Tahoma" pitchFamily="34" charset="0"/>
                <a:cs typeface="Tahoma" pitchFamily="34" charset="0"/>
              </a:rPr>
              <a:t> 3 </a:t>
            </a:r>
            <a:r>
              <a:rPr lang="en-US" dirty="0" err="1" smtClean="0">
                <a:latin typeface="Tahoma" pitchFamily="34" charset="0"/>
                <a:ea typeface="Tahoma" pitchFamily="34" charset="0"/>
                <a:cs typeface="Tahoma" pitchFamily="34" charset="0"/>
              </a:rPr>
              <a:t>liều</a:t>
            </a:r>
            <a:r>
              <a:rPr lang="en-US" dirty="0">
                <a:latin typeface="Tahoma" pitchFamily="34" charset="0"/>
                <a:ea typeface="Tahoma" pitchFamily="34" charset="0"/>
                <a:cs typeface="Tahoma" pitchFamily="34" charset="0"/>
              </a:rPr>
              <a:t>:</a:t>
            </a:r>
            <a:r>
              <a:rPr lang="vi-VN" dirty="0" smtClean="0">
                <a:latin typeface="Tahoma" pitchFamily="34" charset="0"/>
                <a:ea typeface="Tahoma" pitchFamily="34" charset="0"/>
                <a:cs typeface="Tahoma" pitchFamily="34" charset="0"/>
              </a:rPr>
              <a:t>2</a:t>
            </a:r>
            <a:r>
              <a:rPr lang="vi-VN" dirty="0">
                <a:latin typeface="Tahoma" pitchFamily="34" charset="0"/>
                <a:ea typeface="Tahoma" pitchFamily="34" charset="0"/>
                <a:cs typeface="Tahoma" pitchFamily="34" charset="0"/>
              </a:rPr>
              <a:t>, 4 và 12 tháng tuổi, [36] </a:t>
            </a:r>
            <a:r>
              <a:rPr lang="vi-VN" dirty="0" smtClean="0">
                <a:latin typeface="Tahoma" pitchFamily="34" charset="0"/>
                <a:ea typeface="Tahoma" pitchFamily="34" charset="0"/>
                <a:cs typeface="Tahoma" pitchFamily="34" charset="0"/>
              </a:rPr>
              <a:t>thấy </a:t>
            </a:r>
            <a:r>
              <a:rPr lang="vi-VN" dirty="0">
                <a:latin typeface="Tahoma" pitchFamily="34" charset="0"/>
                <a:ea typeface="Tahoma" pitchFamily="34" charset="0"/>
                <a:cs typeface="Tahoma" pitchFamily="34" charset="0"/>
              </a:rPr>
              <a:t>rằng các kháng thể trung hòa mũi </a:t>
            </a:r>
            <a:r>
              <a:rPr lang="vi-VN" dirty="0" smtClean="0">
                <a:latin typeface="Tahoma" pitchFamily="34" charset="0"/>
                <a:ea typeface="Tahoma" pitchFamily="34" charset="0"/>
                <a:cs typeface="Tahoma" pitchFamily="34" charset="0"/>
              </a:rPr>
              <a:t>họng</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IgA </a:t>
            </a:r>
            <a:r>
              <a:rPr lang="vi-VN" dirty="0">
                <a:latin typeface="Tahoma" pitchFamily="34" charset="0"/>
                <a:ea typeface="Tahoma" pitchFamily="34" charset="0"/>
                <a:cs typeface="Tahoma" pitchFamily="34" charset="0"/>
              </a:rPr>
              <a:t>phát hiện trong 43-91% trẻ sơ sinh sau liều thứ ba. </a:t>
            </a:r>
            <a:r>
              <a:rPr lang="vi-VN" dirty="0" smtClean="0">
                <a:latin typeface="Tahoma" pitchFamily="34" charset="0"/>
                <a:ea typeface="Tahoma" pitchFamily="34" charset="0"/>
                <a:cs typeface="Tahoma" pitchFamily="34" charset="0"/>
              </a:rPr>
              <a:t>GMT trong </a:t>
            </a:r>
            <a:r>
              <a:rPr lang="vi-VN" dirty="0">
                <a:latin typeface="Tahoma" pitchFamily="34" charset="0"/>
                <a:ea typeface="Tahoma" pitchFamily="34" charset="0"/>
                <a:cs typeface="Tahoma" pitchFamily="34" charset="0"/>
              </a:rPr>
              <a:t>huyết thanh và mũi họng chống lại cả ba poliovirus tương tự ở cả hai nhóm</a:t>
            </a:r>
            <a:r>
              <a:rPr lang="vi-VN" dirty="0" smtClean="0">
                <a:latin typeface="Tahoma" pitchFamily="34" charset="0"/>
                <a:ea typeface="Tahoma" pitchFamily="34" charset="0"/>
                <a:cs typeface="Tahoma" pitchFamily="34" charset="0"/>
              </a:rPr>
              <a:t>.</a:t>
            </a:r>
            <a:endParaRPr lang="en-US" dirty="0" smtClean="0">
              <a:latin typeface="Tahoma" pitchFamily="34" charset="0"/>
              <a:ea typeface="Tahoma" pitchFamily="34" charset="0"/>
              <a:cs typeface="Tahoma" pitchFamily="34" charset="0"/>
            </a:endParaRPr>
          </a:p>
          <a:p>
            <a:pPr algn="just"/>
            <a:r>
              <a:rPr lang="vi-VN" dirty="0">
                <a:latin typeface="Tahoma" pitchFamily="34" charset="0"/>
                <a:ea typeface="Tahoma" pitchFamily="34" charset="0"/>
                <a:cs typeface="Tahoma" pitchFamily="34" charset="0"/>
              </a:rPr>
              <a:t>Tất cả những dữ liệu này chỉ ra rằng PI </a:t>
            </a:r>
            <a:r>
              <a:rPr lang="vi-VN" dirty="0" smtClean="0">
                <a:latin typeface="Tahoma" pitchFamily="34" charset="0"/>
                <a:ea typeface="Tahoma" pitchFamily="34" charset="0"/>
                <a:cs typeface="Tahoma" pitchFamily="34" charset="0"/>
              </a:rPr>
              <a:t>đáp </a:t>
            </a:r>
            <a:r>
              <a:rPr lang="vi-VN" dirty="0">
                <a:latin typeface="Tahoma" pitchFamily="34" charset="0"/>
                <a:ea typeface="Tahoma" pitchFamily="34" charset="0"/>
                <a:cs typeface="Tahoma" pitchFamily="34" charset="0"/>
              </a:rPr>
              <a:t>ứng miễn dịch IPV có thể so sánh với </a:t>
            </a:r>
            <a:r>
              <a:rPr lang="vi-VN" dirty="0" smtClean="0">
                <a:latin typeface="Tahoma" pitchFamily="34" charset="0"/>
                <a:ea typeface="Tahoma" pitchFamily="34" charset="0"/>
                <a:cs typeface="Tahoma" pitchFamily="34" charset="0"/>
              </a:rPr>
              <a:t>FTIs</a:t>
            </a:r>
            <a:r>
              <a:rPr lang="vi-VN" dirty="0">
                <a:latin typeface="Tahoma" pitchFamily="34" charset="0"/>
                <a:ea typeface="Tahoma" pitchFamily="34" charset="0"/>
                <a:cs typeface="Tahoma" pitchFamily="34" charset="0"/>
              </a:rPr>
              <a:t>.</a:t>
            </a:r>
            <a:br>
              <a:rPr lang="vi-VN" dirty="0">
                <a:latin typeface="Tahoma" pitchFamily="34" charset="0"/>
                <a:ea typeface="Tahoma" pitchFamily="34" charset="0"/>
                <a:cs typeface="Tahoma" pitchFamily="34" charset="0"/>
              </a:rPr>
            </a:br>
            <a:r>
              <a:rPr lang="vi-VN" dirty="0" smtClean="0">
                <a:latin typeface="Tahoma" pitchFamily="34" charset="0"/>
                <a:ea typeface="Tahoma" pitchFamily="34" charset="0"/>
                <a:cs typeface="Tahoma" pitchFamily="34" charset="0"/>
              </a:rPr>
              <a:t> </a:t>
            </a:r>
            <a:endParaRPr lang="en-US"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22529954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ahoma" pitchFamily="34" charset="0"/>
                <a:ea typeface="Tahoma" pitchFamily="34" charset="0"/>
                <a:cs typeface="Tahoma" pitchFamily="34" charset="0"/>
              </a:rPr>
              <a:t>NỘI DUNG</a:t>
            </a:r>
            <a:endParaRPr lang="en-US" b="1" dirty="0">
              <a:latin typeface="Tahoma" pitchFamily="34" charset="0"/>
              <a:ea typeface="Tahoma" pitchFamily="34" charset="0"/>
              <a:cs typeface="Tahoma" pitchFamily="34" charset="0"/>
            </a:endParaRPr>
          </a:p>
        </p:txBody>
      </p:sp>
      <p:sp>
        <p:nvSpPr>
          <p:cNvPr id="3" name="Content Placeholder 2"/>
          <p:cNvSpPr>
            <a:spLocks noGrp="1"/>
          </p:cNvSpPr>
          <p:nvPr>
            <p:ph sz="quarter" idx="1"/>
          </p:nvPr>
        </p:nvSpPr>
        <p:spPr/>
        <p:txBody>
          <a:bodyPr/>
          <a:lstStyle/>
          <a:p>
            <a:r>
              <a:rPr lang="en-US" dirty="0" err="1" smtClean="0">
                <a:latin typeface="Tahoma" pitchFamily="34" charset="0"/>
                <a:ea typeface="Tahoma" pitchFamily="34" charset="0"/>
                <a:cs typeface="Tahoma" pitchFamily="34" charset="0"/>
              </a:rPr>
              <a:t>Tổng</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quan</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về</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miễn</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dịch</a:t>
            </a:r>
            <a:r>
              <a:rPr lang="en-US" dirty="0" smtClean="0">
                <a:latin typeface="Tahoma" pitchFamily="34" charset="0"/>
                <a:ea typeface="Tahoma" pitchFamily="34" charset="0"/>
                <a:cs typeface="Tahoma" pitchFamily="34" charset="0"/>
              </a:rPr>
              <a:t> </a:t>
            </a:r>
          </a:p>
          <a:p>
            <a:r>
              <a:rPr lang="vi-VN" dirty="0" smtClean="0">
                <a:latin typeface="Tahoma" pitchFamily="34" charset="0"/>
                <a:ea typeface="Tahoma" pitchFamily="34" charset="0"/>
                <a:cs typeface="Tahoma" pitchFamily="34" charset="0"/>
              </a:rPr>
              <a:t>Đặ</a:t>
            </a:r>
            <a:r>
              <a:rPr lang="en-US" dirty="0" smtClean="0">
                <a:latin typeface="Tahoma" pitchFamily="34" charset="0"/>
                <a:ea typeface="Tahoma" pitchFamily="34" charset="0"/>
                <a:cs typeface="Tahoma" pitchFamily="34" charset="0"/>
              </a:rPr>
              <a:t>c </a:t>
            </a:r>
            <a:r>
              <a:rPr lang="vi-VN" dirty="0" smtClean="0">
                <a:latin typeface="Tahoma" pitchFamily="34" charset="0"/>
                <a:ea typeface="Tahoma" pitchFamily="34" charset="0"/>
                <a:cs typeface="Tahoma" pitchFamily="34" charset="0"/>
              </a:rPr>
              <a:t>đ</a:t>
            </a:r>
            <a:r>
              <a:rPr lang="en-US" dirty="0" err="1" smtClean="0">
                <a:latin typeface="Tahoma" pitchFamily="34" charset="0"/>
                <a:ea typeface="Tahoma" pitchFamily="34" charset="0"/>
                <a:cs typeface="Tahoma" pitchFamily="34" charset="0"/>
              </a:rPr>
              <a:t>iểm</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hệ</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miễn</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dịch</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trẻ</a:t>
            </a:r>
            <a:r>
              <a:rPr lang="en-US" dirty="0" smtClean="0">
                <a:latin typeface="Tahoma" pitchFamily="34" charset="0"/>
                <a:ea typeface="Tahoma" pitchFamily="34" charset="0"/>
                <a:cs typeface="Tahoma" pitchFamily="34" charset="0"/>
              </a:rPr>
              <a:t> </a:t>
            </a:r>
            <a:r>
              <a:rPr lang="en-US" dirty="0">
                <a:latin typeface="Tahoma" pitchFamily="34" charset="0"/>
                <a:ea typeface="Tahoma" pitchFamily="34" charset="0"/>
                <a:cs typeface="Tahoma" pitchFamily="34" charset="0"/>
              </a:rPr>
              <a:t>non </a:t>
            </a:r>
            <a:r>
              <a:rPr lang="en-US" dirty="0" err="1" smtClean="0">
                <a:latin typeface="Tahoma" pitchFamily="34" charset="0"/>
                <a:ea typeface="Tahoma" pitchFamily="34" charset="0"/>
                <a:cs typeface="Tahoma" pitchFamily="34" charset="0"/>
              </a:rPr>
              <a:t>tháng</a:t>
            </a:r>
            <a:endParaRPr lang="en-US" dirty="0" smtClean="0">
              <a:latin typeface="Tahoma" pitchFamily="34" charset="0"/>
              <a:ea typeface="Tahoma" pitchFamily="34" charset="0"/>
              <a:cs typeface="Tahoma" pitchFamily="34" charset="0"/>
            </a:endParaRPr>
          </a:p>
          <a:p>
            <a:r>
              <a:rPr lang="vi-VN" dirty="0" smtClean="0">
                <a:latin typeface="Tahoma" pitchFamily="34" charset="0"/>
                <a:ea typeface="Tahoma" pitchFamily="34" charset="0"/>
                <a:cs typeface="Tahoma" pitchFamily="34" charset="0"/>
              </a:rPr>
              <a:t>Đá</a:t>
            </a:r>
            <a:r>
              <a:rPr lang="en-US" dirty="0">
                <a:latin typeface="Tahoma" pitchFamily="34" charset="0"/>
                <a:ea typeface="Tahoma" pitchFamily="34" charset="0"/>
                <a:cs typeface="Tahoma" pitchFamily="34" charset="0"/>
              </a:rPr>
              <a:t>p </a:t>
            </a:r>
            <a:r>
              <a:rPr lang="en-US" dirty="0" err="1" smtClean="0">
                <a:latin typeface="Tahoma" pitchFamily="34" charset="0"/>
                <a:ea typeface="Tahoma" pitchFamily="34" charset="0"/>
                <a:cs typeface="Tahoma" pitchFamily="34" charset="0"/>
              </a:rPr>
              <a:t>ứng</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miễn</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dịch</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với</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vaccin</a:t>
            </a:r>
            <a:r>
              <a:rPr lang="en-US" dirty="0">
                <a:latin typeface="Tahoma" pitchFamily="34" charset="0"/>
                <a:ea typeface="Tahoma" pitchFamily="34" charset="0"/>
                <a:cs typeface="Tahoma" pitchFamily="34" charset="0"/>
              </a:rPr>
              <a:t> ở </a:t>
            </a:r>
            <a:r>
              <a:rPr lang="en-US" dirty="0" err="1" smtClean="0">
                <a:latin typeface="Tahoma" pitchFamily="34" charset="0"/>
                <a:ea typeface="Tahoma" pitchFamily="34" charset="0"/>
                <a:cs typeface="Tahoma" pitchFamily="34" charset="0"/>
              </a:rPr>
              <a:t>trẻ</a:t>
            </a:r>
            <a:r>
              <a:rPr lang="en-US" dirty="0" smtClean="0">
                <a:latin typeface="Tahoma" pitchFamily="34" charset="0"/>
                <a:ea typeface="Tahoma" pitchFamily="34" charset="0"/>
                <a:cs typeface="Tahoma" pitchFamily="34" charset="0"/>
              </a:rPr>
              <a:t> </a:t>
            </a:r>
            <a:r>
              <a:rPr lang="en-US" dirty="0">
                <a:latin typeface="Tahoma" pitchFamily="34" charset="0"/>
                <a:ea typeface="Tahoma" pitchFamily="34" charset="0"/>
                <a:cs typeface="Tahoma" pitchFamily="34" charset="0"/>
              </a:rPr>
              <a:t>non </a:t>
            </a:r>
            <a:r>
              <a:rPr lang="en-US" dirty="0" err="1" smtClean="0">
                <a:latin typeface="Tahoma" pitchFamily="34" charset="0"/>
                <a:ea typeface="Tahoma" pitchFamily="34" charset="0"/>
                <a:cs typeface="Tahoma" pitchFamily="34" charset="0"/>
              </a:rPr>
              <a:t>tháng</a:t>
            </a:r>
            <a:endParaRPr lang="en-US" dirty="0" smtClean="0">
              <a:latin typeface="Tahoma" pitchFamily="34" charset="0"/>
              <a:ea typeface="Tahoma" pitchFamily="34" charset="0"/>
              <a:cs typeface="Tahoma" pitchFamily="34" charset="0"/>
            </a:endParaRPr>
          </a:p>
          <a:p>
            <a:r>
              <a:rPr lang="en-US" dirty="0" err="1" smtClean="0">
                <a:latin typeface="Tahoma" pitchFamily="34" charset="0"/>
                <a:ea typeface="Tahoma" pitchFamily="34" charset="0"/>
                <a:cs typeface="Tahoma" pitchFamily="34" charset="0"/>
              </a:rPr>
              <a:t>Kết</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luận</a:t>
            </a:r>
            <a:endParaRPr lang="en-US"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32958036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534400" cy="758952"/>
          </a:xfrm>
        </p:spPr>
        <p:txBody>
          <a:bodyPr>
            <a:noAutofit/>
          </a:bodyPr>
          <a:lstStyle/>
          <a:p>
            <a:r>
              <a:rPr lang="en-US" sz="2800" b="1" dirty="0" err="1">
                <a:latin typeface="Tahoma" pitchFamily="34" charset="0"/>
                <a:ea typeface="Tahoma" pitchFamily="34" charset="0"/>
                <a:cs typeface="Tahoma" pitchFamily="34" charset="0"/>
              </a:rPr>
              <a:t>Đáp</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ứng</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miễn</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dịch</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với</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vaccin</a:t>
            </a:r>
            <a:r>
              <a:rPr lang="en-US" sz="2800" b="1" dirty="0">
                <a:latin typeface="Tahoma" pitchFamily="34" charset="0"/>
                <a:ea typeface="Tahoma" pitchFamily="34" charset="0"/>
                <a:cs typeface="Tahoma" pitchFamily="34" charset="0"/>
              </a:rPr>
              <a:t> ở </a:t>
            </a:r>
            <a:r>
              <a:rPr lang="en-US" sz="2800" b="1" dirty="0" err="1">
                <a:latin typeface="Tahoma" pitchFamily="34" charset="0"/>
                <a:ea typeface="Tahoma" pitchFamily="34" charset="0"/>
                <a:cs typeface="Tahoma" pitchFamily="34" charset="0"/>
              </a:rPr>
              <a:t>trẻ</a:t>
            </a:r>
            <a:r>
              <a:rPr lang="en-US" sz="2800" b="1" dirty="0">
                <a:latin typeface="Tahoma" pitchFamily="34" charset="0"/>
                <a:ea typeface="Tahoma" pitchFamily="34" charset="0"/>
                <a:cs typeface="Tahoma" pitchFamily="34" charset="0"/>
              </a:rPr>
              <a:t> non </a:t>
            </a:r>
            <a:r>
              <a:rPr lang="en-US" sz="2800" b="1" dirty="0" err="1" smtClean="0">
                <a:latin typeface="Tahoma" pitchFamily="34" charset="0"/>
                <a:ea typeface="Tahoma" pitchFamily="34" charset="0"/>
                <a:cs typeface="Tahoma" pitchFamily="34" charset="0"/>
              </a:rPr>
              <a:t>tháng</a:t>
            </a:r>
            <a:r>
              <a:rPr lang="en-US" sz="2800" b="1" dirty="0" smtClean="0">
                <a:latin typeface="Tahoma" pitchFamily="34" charset="0"/>
                <a:ea typeface="Tahoma" pitchFamily="34" charset="0"/>
                <a:cs typeface="Tahoma" pitchFamily="34" charset="0"/>
              </a:rPr>
              <a:t/>
            </a:r>
            <a:br>
              <a:rPr lang="en-US" sz="2800" b="1" dirty="0" smtClean="0">
                <a:latin typeface="Tahoma" pitchFamily="34" charset="0"/>
                <a:ea typeface="Tahoma" pitchFamily="34" charset="0"/>
                <a:cs typeface="Tahoma" pitchFamily="34" charset="0"/>
              </a:rPr>
            </a:br>
            <a:r>
              <a:rPr lang="en-US" sz="2800" b="1" dirty="0" smtClean="0">
                <a:latin typeface="Tahoma" pitchFamily="34" charset="0"/>
                <a:ea typeface="Tahoma" pitchFamily="34" charset="0"/>
                <a:cs typeface="Tahoma" pitchFamily="34" charset="0"/>
              </a:rPr>
              <a:t>(</a:t>
            </a:r>
            <a:r>
              <a:rPr lang="en-US" sz="2800" b="1" dirty="0" err="1" smtClean="0">
                <a:latin typeface="Tahoma" pitchFamily="34" charset="0"/>
                <a:ea typeface="Tahoma" pitchFamily="34" charset="0"/>
                <a:cs typeface="Tahoma" pitchFamily="34" charset="0"/>
              </a:rPr>
              <a:t>vaccin</a:t>
            </a:r>
            <a:r>
              <a:rPr lang="en-US" sz="2800" b="1" dirty="0">
                <a:latin typeface="Tahoma" pitchFamily="34" charset="0"/>
                <a:ea typeface="Tahoma" pitchFamily="34" charset="0"/>
                <a:cs typeface="Tahoma" pitchFamily="34" charset="0"/>
              </a:rPr>
              <a:t> </a:t>
            </a:r>
            <a:r>
              <a:rPr lang="en-US" sz="2800" b="1" dirty="0" err="1" smtClean="0">
                <a:latin typeface="Tahoma" pitchFamily="34" charset="0"/>
                <a:ea typeface="Tahoma" pitchFamily="34" charset="0"/>
                <a:cs typeface="Tahoma" pitchFamily="34" charset="0"/>
              </a:rPr>
              <a:t>bạch</a:t>
            </a:r>
            <a:r>
              <a:rPr lang="en-US" sz="2800" b="1" dirty="0" smtClean="0">
                <a:latin typeface="Tahoma" pitchFamily="34" charset="0"/>
                <a:ea typeface="Tahoma" pitchFamily="34" charset="0"/>
                <a:cs typeface="Tahoma" pitchFamily="34" charset="0"/>
              </a:rPr>
              <a:t> </a:t>
            </a:r>
            <a:r>
              <a:rPr lang="en-US" sz="2800" b="1" dirty="0" err="1" smtClean="0">
                <a:latin typeface="Tahoma" pitchFamily="34" charset="0"/>
                <a:ea typeface="Tahoma" pitchFamily="34" charset="0"/>
                <a:cs typeface="Tahoma" pitchFamily="34" charset="0"/>
              </a:rPr>
              <a:t>hầu</a:t>
            </a:r>
            <a:r>
              <a:rPr lang="en-US" sz="2800" b="1" dirty="0" smtClean="0">
                <a:latin typeface="Tahoma" pitchFamily="34" charset="0"/>
                <a:ea typeface="Tahoma" pitchFamily="34" charset="0"/>
                <a:cs typeface="Tahoma" pitchFamily="34" charset="0"/>
              </a:rPr>
              <a:t> </a:t>
            </a:r>
            <a:r>
              <a:rPr lang="en-US" sz="2800" b="1" dirty="0">
                <a:latin typeface="Tahoma" pitchFamily="34" charset="0"/>
                <a:ea typeface="Tahoma" pitchFamily="34" charset="0"/>
                <a:cs typeface="Tahoma" pitchFamily="34" charset="0"/>
              </a:rPr>
              <a:t>- </a:t>
            </a:r>
            <a:r>
              <a:rPr lang="en-US" sz="2800" b="1" dirty="0" err="1" smtClean="0">
                <a:latin typeface="Tahoma" pitchFamily="34" charset="0"/>
                <a:ea typeface="Tahoma" pitchFamily="34" charset="0"/>
                <a:cs typeface="Tahoma" pitchFamily="34" charset="0"/>
              </a:rPr>
              <a:t>uốn</a:t>
            </a:r>
            <a:r>
              <a:rPr lang="en-US" sz="2800" b="1" dirty="0" smtClean="0">
                <a:latin typeface="Tahoma" pitchFamily="34" charset="0"/>
                <a:ea typeface="Tahoma" pitchFamily="34" charset="0"/>
                <a:cs typeface="Tahoma" pitchFamily="34" charset="0"/>
              </a:rPr>
              <a:t> </a:t>
            </a:r>
            <a:r>
              <a:rPr lang="en-US" sz="2800" b="1" dirty="0" err="1" smtClean="0">
                <a:latin typeface="Tahoma" pitchFamily="34" charset="0"/>
                <a:ea typeface="Tahoma" pitchFamily="34" charset="0"/>
                <a:cs typeface="Tahoma" pitchFamily="34" charset="0"/>
              </a:rPr>
              <a:t>ván</a:t>
            </a:r>
            <a:r>
              <a:rPr lang="en-US" sz="2800" b="1" dirty="0" smtClean="0">
                <a:latin typeface="Tahoma" pitchFamily="34" charset="0"/>
                <a:ea typeface="Tahoma" pitchFamily="34" charset="0"/>
                <a:cs typeface="Tahoma" pitchFamily="34" charset="0"/>
              </a:rPr>
              <a:t>)</a:t>
            </a:r>
            <a:endParaRPr lang="en-US" sz="2800" b="1" dirty="0">
              <a:latin typeface="Tahoma" pitchFamily="34" charset="0"/>
              <a:ea typeface="Tahoma" pitchFamily="34" charset="0"/>
              <a:cs typeface="Tahoma" pitchFamily="34" charset="0"/>
            </a:endParaRPr>
          </a:p>
        </p:txBody>
      </p:sp>
      <p:sp>
        <p:nvSpPr>
          <p:cNvPr id="3" name="Content Placeholder 2"/>
          <p:cNvSpPr>
            <a:spLocks noGrp="1"/>
          </p:cNvSpPr>
          <p:nvPr>
            <p:ph sz="quarter" idx="1"/>
          </p:nvPr>
        </p:nvSpPr>
        <p:spPr/>
        <p:txBody>
          <a:bodyPr/>
          <a:lstStyle/>
          <a:p>
            <a:pPr algn="just"/>
            <a:r>
              <a:rPr lang="vi-VN" dirty="0" smtClean="0">
                <a:latin typeface="Tahoma" pitchFamily="34" charset="0"/>
                <a:ea typeface="Tahoma" pitchFamily="34" charset="0"/>
                <a:cs typeface="Tahoma" pitchFamily="34" charset="0"/>
              </a:rPr>
              <a:t>Biến </a:t>
            </a:r>
            <a:r>
              <a:rPr lang="vi-VN" dirty="0">
                <a:latin typeface="Tahoma" pitchFamily="34" charset="0"/>
                <a:ea typeface="Tahoma" pitchFamily="34" charset="0"/>
                <a:cs typeface="Tahoma" pitchFamily="34" charset="0"/>
              </a:rPr>
              <a:t>độc tố uốn ván và bạch hầu hình thành cơ sở vắc xin là kháng nguyên Td</a:t>
            </a:r>
            <a:r>
              <a:rPr lang="vi-VN" dirty="0" smtClean="0">
                <a:latin typeface="Tahoma" pitchFamily="34" charset="0"/>
                <a:ea typeface="Tahoma" pitchFamily="34" charset="0"/>
                <a:cs typeface="Tahoma" pitchFamily="34" charset="0"/>
              </a:rPr>
              <a:t>. </a:t>
            </a:r>
            <a:r>
              <a:rPr lang="en-US" dirty="0">
                <a:latin typeface="Tahoma" pitchFamily="34" charset="0"/>
                <a:ea typeface="Tahoma" pitchFamily="34" charset="0"/>
                <a:cs typeface="Tahoma" pitchFamily="34" charset="0"/>
              </a:rPr>
              <a:t>C</a:t>
            </a:r>
            <a:r>
              <a:rPr lang="vi-VN" dirty="0" smtClean="0">
                <a:latin typeface="Tahoma" pitchFamily="34" charset="0"/>
                <a:ea typeface="Tahoma" pitchFamily="34" charset="0"/>
                <a:cs typeface="Tahoma" pitchFamily="34" charset="0"/>
              </a:rPr>
              <a:t>huẩn </a:t>
            </a:r>
            <a:r>
              <a:rPr lang="vi-VN" dirty="0">
                <a:latin typeface="Tahoma" pitchFamily="34" charset="0"/>
                <a:ea typeface="Tahoma" pitchFamily="34" charset="0"/>
                <a:cs typeface="Tahoma" pitchFamily="34" charset="0"/>
              </a:rPr>
              <a:t>kháng thể ≥ 0.1 IU / </a:t>
            </a:r>
            <a:r>
              <a:rPr lang="vi-VN" dirty="0" smtClean="0">
                <a:latin typeface="Tahoma" pitchFamily="34" charset="0"/>
                <a:ea typeface="Tahoma" pitchFamily="34" charset="0"/>
                <a:cs typeface="Tahoma" pitchFamily="34" charset="0"/>
              </a:rPr>
              <a:t>ml </a:t>
            </a:r>
            <a:r>
              <a:rPr lang="vi-VN" dirty="0">
                <a:latin typeface="Tahoma" pitchFamily="34" charset="0"/>
                <a:ea typeface="Tahoma" pitchFamily="34" charset="0"/>
                <a:cs typeface="Tahoma" pitchFamily="34" charset="0"/>
              </a:rPr>
              <a:t>là bảo vệ </a:t>
            </a:r>
            <a:r>
              <a:rPr lang="en-US" dirty="0" err="1" smtClean="0">
                <a:latin typeface="Tahoma" pitchFamily="34" charset="0"/>
                <a:ea typeface="Tahoma" pitchFamily="34" charset="0"/>
                <a:cs typeface="Tahoma" pitchFamily="34" charset="0"/>
              </a:rPr>
              <a:t>nh</a:t>
            </a:r>
            <a:r>
              <a:rPr lang="vi-VN" dirty="0" smtClean="0">
                <a:latin typeface="Tahoma" pitchFamily="34" charset="0"/>
                <a:ea typeface="Tahoma" pitchFamily="34" charset="0"/>
                <a:cs typeface="Tahoma" pitchFamily="34" charset="0"/>
              </a:rPr>
              <a:t>ư</a:t>
            </a:r>
            <a:r>
              <a:rPr lang="en-US" dirty="0" err="1" smtClean="0">
                <a:latin typeface="Tahoma" pitchFamily="34" charset="0"/>
                <a:ea typeface="Tahoma" pitchFamily="34" charset="0"/>
                <a:cs typeface="Tahoma" pitchFamily="34" charset="0"/>
              </a:rPr>
              <a:t>ng</a:t>
            </a:r>
            <a:r>
              <a:rPr lang="vi-VN" dirty="0" smtClean="0">
                <a:latin typeface="Tahoma" pitchFamily="34" charset="0"/>
                <a:ea typeface="Tahoma" pitchFamily="34" charset="0"/>
                <a:cs typeface="Tahoma" pitchFamily="34" charset="0"/>
              </a:rPr>
              <a:t> có </a:t>
            </a:r>
            <a:r>
              <a:rPr lang="vi-VN" dirty="0">
                <a:latin typeface="Tahoma" pitchFamily="34" charset="0"/>
                <a:ea typeface="Tahoma" pitchFamily="34" charset="0"/>
                <a:cs typeface="Tahoma" pitchFamily="34" charset="0"/>
              </a:rPr>
              <a:t>một </a:t>
            </a:r>
            <a:r>
              <a:rPr lang="en-US" dirty="0" err="1" smtClean="0">
                <a:latin typeface="Tahoma" pitchFamily="34" charset="0"/>
                <a:ea typeface="Tahoma" pitchFamily="34" charset="0"/>
                <a:cs typeface="Tahoma" pitchFamily="34" charset="0"/>
              </a:rPr>
              <a:t>số</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cá</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thể</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với nồng độ kháng thể như </a:t>
            </a:r>
            <a:r>
              <a:rPr lang="en-US" dirty="0" err="1" smtClean="0">
                <a:latin typeface="Tahoma" pitchFamily="34" charset="0"/>
                <a:ea typeface="Tahoma" pitchFamily="34" charset="0"/>
                <a:cs typeface="Tahoma" pitchFamily="34" charset="0"/>
              </a:rPr>
              <a:t>trên</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vẫn</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mắc </a:t>
            </a:r>
            <a:r>
              <a:rPr lang="vi-VN" dirty="0">
                <a:latin typeface="Tahoma" pitchFamily="34" charset="0"/>
                <a:ea typeface="Tahoma" pitchFamily="34" charset="0"/>
                <a:cs typeface="Tahoma" pitchFamily="34" charset="0"/>
              </a:rPr>
              <a:t>bệnh nếu tiếp xúc</a:t>
            </a:r>
            <a:r>
              <a:rPr lang="vi-VN" dirty="0" smtClean="0">
                <a:latin typeface="Tahoma" pitchFamily="34" charset="0"/>
                <a:ea typeface="Tahoma" pitchFamily="34" charset="0"/>
                <a:cs typeface="Tahoma" pitchFamily="34" charset="0"/>
              </a:rPr>
              <a:t>.</a:t>
            </a:r>
            <a:endParaRPr lang="en-US" dirty="0" smtClean="0">
              <a:latin typeface="Tahoma" pitchFamily="34" charset="0"/>
              <a:ea typeface="Tahoma" pitchFamily="34" charset="0"/>
              <a:cs typeface="Tahoma" pitchFamily="34" charset="0"/>
            </a:endParaRPr>
          </a:p>
          <a:p>
            <a:pPr algn="just"/>
            <a:r>
              <a:rPr lang="vi-VN" dirty="0">
                <a:latin typeface="Tahoma" pitchFamily="34" charset="0"/>
                <a:ea typeface="Tahoma" pitchFamily="34" charset="0"/>
                <a:cs typeface="Tahoma" pitchFamily="34" charset="0"/>
              </a:rPr>
              <a:t>D'Angio et al. Vásquez et </a:t>
            </a:r>
            <a:r>
              <a:rPr lang="vi-VN" dirty="0" smtClean="0">
                <a:latin typeface="Tahoma" pitchFamily="34" charset="0"/>
                <a:ea typeface="Tahoma" pitchFamily="34" charset="0"/>
                <a:cs typeface="Tahoma" pitchFamily="34" charset="0"/>
              </a:rPr>
              <a:t>al.</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uốn </a:t>
            </a:r>
            <a:r>
              <a:rPr lang="vi-VN" dirty="0">
                <a:latin typeface="Tahoma" pitchFamily="34" charset="0"/>
                <a:ea typeface="Tahoma" pitchFamily="34" charset="0"/>
                <a:cs typeface="Tahoma" pitchFamily="34" charset="0"/>
              </a:rPr>
              <a:t>ván kết hợp với các kháng nguyên vaccine khác</a:t>
            </a:r>
            <a:r>
              <a:rPr lang="en-US" dirty="0">
                <a:latin typeface="Tahoma" pitchFamily="34" charset="0"/>
                <a:ea typeface="Tahoma" pitchFamily="34" charset="0"/>
                <a:cs typeface="Tahoma" pitchFamily="34" charset="0"/>
              </a:rPr>
              <a:t>,</a:t>
            </a:r>
            <a:r>
              <a:rPr lang="vi-VN" dirty="0">
                <a:latin typeface="Tahoma" pitchFamily="34" charset="0"/>
                <a:ea typeface="Tahoma" pitchFamily="34" charset="0"/>
                <a:cs typeface="Tahoma" pitchFamily="34" charset="0"/>
              </a:rPr>
              <a:t> FTIs và PI (GA: 24-36 tuần) khoảng 2, 4 và 6 tháng tuổi và phát hiện ra rằng </a:t>
            </a:r>
            <a:r>
              <a:rPr lang="en-US" dirty="0">
                <a:latin typeface="Tahoma" pitchFamily="34" charset="0"/>
                <a:ea typeface="Tahoma" pitchFamily="34" charset="0"/>
                <a:cs typeface="Tahoma" pitchFamily="34" charset="0"/>
              </a:rPr>
              <a:t>&gt;</a:t>
            </a:r>
            <a:r>
              <a:rPr lang="vi-VN" dirty="0">
                <a:latin typeface="Tahoma" pitchFamily="34" charset="0"/>
                <a:ea typeface="Tahoma" pitchFamily="34" charset="0"/>
                <a:cs typeface="Tahoma" pitchFamily="34" charset="0"/>
              </a:rPr>
              <a:t>98%  PI đã được bảo vệ sau khi tiêm chủng thứ ba</a:t>
            </a:r>
            <a:r>
              <a:rPr lang="en-US" dirty="0">
                <a:latin typeface="Tahoma" pitchFamily="34" charset="0"/>
                <a:ea typeface="Tahoma" pitchFamily="34" charset="0"/>
                <a:cs typeface="Tahoma" pitchFamily="34" charset="0"/>
              </a:rPr>
              <a:t>,</a:t>
            </a:r>
            <a:r>
              <a:rPr lang="vi-VN" dirty="0">
                <a:latin typeface="Tahoma" pitchFamily="34" charset="0"/>
                <a:ea typeface="Tahoma" pitchFamily="34" charset="0"/>
                <a:cs typeface="Tahoma" pitchFamily="34" charset="0"/>
              </a:rPr>
              <a:t> GMTs không khác nhau </a:t>
            </a:r>
            <a:r>
              <a:rPr lang="en-US" dirty="0" err="1">
                <a:latin typeface="Tahoma" pitchFamily="34" charset="0"/>
                <a:ea typeface="Tahoma" pitchFamily="34" charset="0"/>
                <a:cs typeface="Tahoma" pitchFamily="34" charset="0"/>
              </a:rPr>
              <a:t>với</a:t>
            </a:r>
            <a:r>
              <a:rPr lang="en-US" dirty="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FTIs. </a:t>
            </a:r>
            <a:endParaRPr lang="en-US" dirty="0">
              <a:latin typeface="Tahoma" pitchFamily="34" charset="0"/>
              <a:ea typeface="Tahoma" pitchFamily="34" charset="0"/>
              <a:cs typeface="Tahoma" pitchFamily="34" charset="0"/>
            </a:endParaRPr>
          </a:p>
          <a:p>
            <a:pPr algn="just"/>
            <a:endParaRPr lang="en-US"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24568709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err="1">
                <a:latin typeface="Tahoma" pitchFamily="34" charset="0"/>
                <a:ea typeface="Tahoma" pitchFamily="34" charset="0"/>
                <a:cs typeface="Tahoma" pitchFamily="34" charset="0"/>
              </a:rPr>
              <a:t>Đáp</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ứng</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miễn</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dịch</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với</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vaccin</a:t>
            </a:r>
            <a:r>
              <a:rPr lang="en-US" sz="2800" b="1" dirty="0">
                <a:latin typeface="Tahoma" pitchFamily="34" charset="0"/>
                <a:ea typeface="Tahoma" pitchFamily="34" charset="0"/>
                <a:cs typeface="Tahoma" pitchFamily="34" charset="0"/>
              </a:rPr>
              <a:t> ở </a:t>
            </a:r>
            <a:r>
              <a:rPr lang="en-US" sz="2800" b="1" dirty="0" err="1">
                <a:latin typeface="Tahoma" pitchFamily="34" charset="0"/>
                <a:ea typeface="Tahoma" pitchFamily="34" charset="0"/>
                <a:cs typeface="Tahoma" pitchFamily="34" charset="0"/>
              </a:rPr>
              <a:t>trẻ</a:t>
            </a:r>
            <a:r>
              <a:rPr lang="en-US" sz="2800" b="1" dirty="0">
                <a:latin typeface="Tahoma" pitchFamily="34" charset="0"/>
                <a:ea typeface="Tahoma" pitchFamily="34" charset="0"/>
                <a:cs typeface="Tahoma" pitchFamily="34" charset="0"/>
              </a:rPr>
              <a:t> non </a:t>
            </a:r>
            <a:r>
              <a:rPr lang="en-US" sz="2800" b="1" dirty="0" err="1">
                <a:latin typeface="Tahoma" pitchFamily="34" charset="0"/>
                <a:ea typeface="Tahoma" pitchFamily="34" charset="0"/>
                <a:cs typeface="Tahoma" pitchFamily="34" charset="0"/>
              </a:rPr>
              <a:t>tháng</a:t>
            </a:r>
            <a:r>
              <a:rPr lang="en-US" sz="2800" b="1" dirty="0">
                <a:latin typeface="Tahoma" pitchFamily="34" charset="0"/>
                <a:ea typeface="Tahoma" pitchFamily="34" charset="0"/>
                <a:cs typeface="Tahoma" pitchFamily="34" charset="0"/>
              </a:rPr>
              <a:t/>
            </a:r>
            <a:br>
              <a:rPr lang="en-US" sz="2800" b="1" dirty="0">
                <a:latin typeface="Tahoma" pitchFamily="34" charset="0"/>
                <a:ea typeface="Tahoma" pitchFamily="34" charset="0"/>
                <a:cs typeface="Tahoma" pitchFamily="34" charset="0"/>
              </a:rPr>
            </a:br>
            <a:r>
              <a:rPr lang="en-US" sz="2800" b="1" dirty="0">
                <a:latin typeface="Tahoma" pitchFamily="34" charset="0"/>
                <a:ea typeface="Tahoma" pitchFamily="34" charset="0"/>
                <a:cs typeface="Tahoma" pitchFamily="34" charset="0"/>
              </a:rPr>
              <a:t>(</a:t>
            </a:r>
            <a:r>
              <a:rPr lang="en-US" sz="2800" b="1" dirty="0" err="1">
                <a:latin typeface="Tahoma" pitchFamily="34" charset="0"/>
                <a:ea typeface="Tahoma" pitchFamily="34" charset="0"/>
                <a:cs typeface="Tahoma" pitchFamily="34" charset="0"/>
              </a:rPr>
              <a:t>vaccin</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bạch</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hầu</a:t>
            </a:r>
            <a:r>
              <a:rPr lang="en-US" sz="2800" b="1" dirty="0">
                <a:latin typeface="Tahoma" pitchFamily="34" charset="0"/>
                <a:ea typeface="Tahoma" pitchFamily="34" charset="0"/>
                <a:cs typeface="Tahoma" pitchFamily="34" charset="0"/>
              </a:rPr>
              <a:t> - </a:t>
            </a:r>
            <a:r>
              <a:rPr lang="en-US" sz="2800" b="1" dirty="0" err="1">
                <a:latin typeface="Tahoma" pitchFamily="34" charset="0"/>
                <a:ea typeface="Tahoma" pitchFamily="34" charset="0"/>
                <a:cs typeface="Tahoma" pitchFamily="34" charset="0"/>
              </a:rPr>
              <a:t>uốn</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ván</a:t>
            </a:r>
            <a:r>
              <a:rPr lang="en-US" sz="2800" b="1" dirty="0">
                <a:latin typeface="Tahoma" pitchFamily="34" charset="0"/>
                <a:ea typeface="Tahoma" pitchFamily="34" charset="0"/>
                <a:cs typeface="Tahoma" pitchFamily="34" charset="0"/>
              </a:rPr>
              <a:t>)</a:t>
            </a:r>
            <a:endParaRPr lang="en-US" sz="2800" b="1" dirty="0"/>
          </a:p>
        </p:txBody>
      </p:sp>
      <p:sp>
        <p:nvSpPr>
          <p:cNvPr id="3" name="Content Placeholder 2"/>
          <p:cNvSpPr>
            <a:spLocks noGrp="1"/>
          </p:cNvSpPr>
          <p:nvPr>
            <p:ph sz="quarter" idx="1"/>
          </p:nvPr>
        </p:nvSpPr>
        <p:spPr/>
        <p:txBody>
          <a:bodyPr>
            <a:normAutofit lnSpcReduction="10000"/>
          </a:bodyPr>
          <a:lstStyle/>
          <a:p>
            <a:pPr algn="just"/>
            <a:r>
              <a:rPr lang="vi-VN" dirty="0" smtClean="0">
                <a:latin typeface="Tahoma" pitchFamily="34" charset="0"/>
                <a:ea typeface="Tahoma" pitchFamily="34" charset="0"/>
                <a:cs typeface="Tahoma" pitchFamily="34" charset="0"/>
              </a:rPr>
              <a:t>FTIs</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PI </a:t>
            </a:r>
            <a:r>
              <a:rPr lang="vi-VN" dirty="0">
                <a:latin typeface="Tahoma" pitchFamily="34" charset="0"/>
                <a:ea typeface="Tahoma" pitchFamily="34" charset="0"/>
                <a:cs typeface="Tahoma" pitchFamily="34" charset="0"/>
              </a:rPr>
              <a:t>(bất kể GA) </a:t>
            </a:r>
            <a:r>
              <a:rPr lang="vi-VN" dirty="0" smtClean="0">
                <a:latin typeface="Tahoma" pitchFamily="34" charset="0"/>
                <a:ea typeface="Tahoma" pitchFamily="34" charset="0"/>
                <a:cs typeface="Tahoma" pitchFamily="34" charset="0"/>
              </a:rPr>
              <a:t>đạt </a:t>
            </a:r>
            <a:r>
              <a:rPr lang="vi-VN" dirty="0">
                <a:latin typeface="Tahoma" pitchFamily="34" charset="0"/>
                <a:ea typeface="Tahoma" pitchFamily="34" charset="0"/>
                <a:cs typeface="Tahoma" pitchFamily="34" charset="0"/>
              </a:rPr>
              <a:t>được </a:t>
            </a:r>
            <a:r>
              <a:rPr lang="en-US" dirty="0" err="1" smtClean="0">
                <a:latin typeface="Tahoma" pitchFamily="34" charset="0"/>
                <a:ea typeface="Tahoma" pitchFamily="34" charset="0"/>
                <a:cs typeface="Tahoma" pitchFamily="34" charset="0"/>
              </a:rPr>
              <a:t>bảo</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vệ</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sau </a:t>
            </a:r>
            <a:r>
              <a:rPr lang="vi-VN" dirty="0">
                <a:latin typeface="Tahoma" pitchFamily="34" charset="0"/>
                <a:ea typeface="Tahoma" pitchFamily="34" charset="0"/>
                <a:cs typeface="Tahoma" pitchFamily="34" charset="0"/>
              </a:rPr>
              <a:t>khi </a:t>
            </a:r>
            <a:r>
              <a:rPr lang="en-US" dirty="0" err="1" smtClean="0">
                <a:latin typeface="Tahoma" pitchFamily="34" charset="0"/>
                <a:ea typeface="Tahoma" pitchFamily="34" charset="0"/>
                <a:cs typeface="Tahoma" pitchFamily="34" charset="0"/>
              </a:rPr>
              <a:t>tiêm</a:t>
            </a:r>
            <a:r>
              <a:rPr lang="vi-VN" dirty="0" smtClean="0">
                <a:latin typeface="Tahoma" pitchFamily="34" charset="0"/>
                <a:ea typeface="Tahoma" pitchFamily="34" charset="0"/>
                <a:cs typeface="Tahoma" pitchFamily="34" charset="0"/>
              </a:rPr>
              <a:t> </a:t>
            </a:r>
            <a:r>
              <a:rPr lang="en-US" dirty="0">
                <a:latin typeface="Tahoma" pitchFamily="34" charset="0"/>
                <a:ea typeface="Tahoma" pitchFamily="34" charset="0"/>
                <a:cs typeface="Tahoma" pitchFamily="34" charset="0"/>
              </a:rPr>
              <a:t>b</a:t>
            </a:r>
            <a:r>
              <a:rPr lang="vi-VN" dirty="0" smtClean="0">
                <a:latin typeface="Tahoma" pitchFamily="34" charset="0"/>
                <a:ea typeface="Tahoma" pitchFamily="34" charset="0"/>
                <a:cs typeface="Tahoma" pitchFamily="34" charset="0"/>
              </a:rPr>
              <a:t>iến </a:t>
            </a:r>
            <a:r>
              <a:rPr lang="vi-VN" dirty="0">
                <a:latin typeface="Tahoma" pitchFamily="34" charset="0"/>
                <a:ea typeface="Tahoma" pitchFamily="34" charset="0"/>
                <a:cs typeface="Tahoma" pitchFamily="34" charset="0"/>
              </a:rPr>
              <a:t>độc tố uốn ván và bạch hầu </a:t>
            </a:r>
            <a:r>
              <a:rPr lang="vi-VN" dirty="0" smtClean="0">
                <a:latin typeface="Tahoma" pitchFamily="34" charset="0"/>
                <a:ea typeface="Tahoma" pitchFamily="34" charset="0"/>
                <a:cs typeface="Tahoma" pitchFamily="34" charset="0"/>
              </a:rPr>
              <a:t>bằng lịch </a:t>
            </a:r>
            <a:r>
              <a:rPr lang="vi-VN" dirty="0">
                <a:latin typeface="Tahoma" pitchFamily="34" charset="0"/>
                <a:ea typeface="Tahoma" pitchFamily="34" charset="0"/>
                <a:cs typeface="Tahoma" pitchFamily="34" charset="0"/>
              </a:rPr>
              <a:t>trình tăng tốc (2, 3 và 4 tháng tuổi) nhưng GMT </a:t>
            </a:r>
            <a:r>
              <a:rPr lang="en-US" dirty="0" err="1" smtClean="0">
                <a:latin typeface="Tahoma" pitchFamily="34" charset="0"/>
                <a:ea typeface="Tahoma" pitchFamily="34" charset="0"/>
                <a:cs typeface="Tahoma" pitchFamily="34" charset="0"/>
              </a:rPr>
              <a:t>uốn</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ván</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thấp </a:t>
            </a:r>
            <a:r>
              <a:rPr lang="vi-VN" dirty="0">
                <a:latin typeface="Tahoma" pitchFamily="34" charset="0"/>
                <a:ea typeface="Tahoma" pitchFamily="34" charset="0"/>
                <a:cs typeface="Tahoma" pitchFamily="34" charset="0"/>
              </a:rPr>
              <a:t>hơn được tìm thấy trong các nghiên </a:t>
            </a:r>
            <a:r>
              <a:rPr lang="vi-VN" dirty="0" smtClean="0">
                <a:latin typeface="Tahoma" pitchFamily="34" charset="0"/>
                <a:ea typeface="Tahoma" pitchFamily="34" charset="0"/>
                <a:cs typeface="Tahoma" pitchFamily="34" charset="0"/>
              </a:rPr>
              <a:t>cứu </a:t>
            </a:r>
            <a:r>
              <a:rPr lang="vi-VN" dirty="0">
                <a:latin typeface="Tahoma" pitchFamily="34" charset="0"/>
                <a:ea typeface="Tahoma" pitchFamily="34" charset="0"/>
                <a:cs typeface="Tahoma" pitchFamily="34" charset="0"/>
              </a:rPr>
              <a:t>sử </a:t>
            </a:r>
            <a:r>
              <a:rPr lang="vi-VN" dirty="0" smtClean="0">
                <a:latin typeface="Tahoma" pitchFamily="34" charset="0"/>
                <a:ea typeface="Tahoma" pitchFamily="34" charset="0"/>
                <a:cs typeface="Tahoma" pitchFamily="34" charset="0"/>
              </a:rPr>
              <a:t>dụng </a:t>
            </a:r>
            <a:r>
              <a:rPr lang="vi-VN" dirty="0">
                <a:latin typeface="Tahoma" pitchFamily="34" charset="0"/>
                <a:ea typeface="Tahoma" pitchFamily="34" charset="0"/>
                <a:cs typeface="Tahoma" pitchFamily="34" charset="0"/>
              </a:rPr>
              <a:t>2, </a:t>
            </a:r>
            <a:r>
              <a:rPr lang="vi-VN" dirty="0" smtClean="0">
                <a:latin typeface="Tahoma" pitchFamily="34" charset="0"/>
                <a:ea typeface="Tahoma" pitchFamily="34" charset="0"/>
                <a:cs typeface="Tahoma" pitchFamily="34" charset="0"/>
              </a:rPr>
              <a:t>4</a:t>
            </a:r>
            <a:r>
              <a:rPr lang="en-US" dirty="0" smtClean="0">
                <a:latin typeface="Tahoma" pitchFamily="34" charset="0"/>
                <a:ea typeface="Tahoma" pitchFamily="34" charset="0"/>
                <a:cs typeface="Tahoma" pitchFamily="34" charset="0"/>
              </a:rPr>
              <a:t>,</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6 tháng</a:t>
            </a:r>
            <a:r>
              <a:rPr lang="vi-VN" dirty="0" smtClean="0">
                <a:latin typeface="Tahoma" pitchFamily="34" charset="0"/>
                <a:ea typeface="Tahoma" pitchFamily="34" charset="0"/>
                <a:cs typeface="Tahoma" pitchFamily="34" charset="0"/>
              </a:rPr>
              <a:t>.</a:t>
            </a:r>
            <a:endParaRPr lang="en-US" dirty="0" smtClean="0">
              <a:latin typeface="Tahoma" pitchFamily="34" charset="0"/>
              <a:ea typeface="Tahoma" pitchFamily="34" charset="0"/>
              <a:cs typeface="Tahoma" pitchFamily="34" charset="0"/>
            </a:endParaRPr>
          </a:p>
          <a:p>
            <a:pPr algn="just"/>
            <a:r>
              <a:rPr lang="vi-VN" dirty="0">
                <a:latin typeface="Tahoma" pitchFamily="34" charset="0"/>
                <a:ea typeface="Tahoma" pitchFamily="34" charset="0"/>
                <a:cs typeface="Tahoma" pitchFamily="34" charset="0"/>
              </a:rPr>
              <a:t>kết luận, sinh non dường như không ảnh hưởng đến việc bảo vệ </a:t>
            </a:r>
            <a:r>
              <a:rPr lang="en-US" dirty="0" err="1">
                <a:latin typeface="Tahoma" pitchFamily="34" charset="0"/>
                <a:ea typeface="Tahoma" pitchFamily="34" charset="0"/>
                <a:cs typeface="Tahoma" pitchFamily="34" charset="0"/>
              </a:rPr>
              <a:t>sớm</a:t>
            </a:r>
            <a:r>
              <a:rPr lang="vi-VN"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của</a:t>
            </a:r>
            <a:r>
              <a:rPr lang="en-US" dirty="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uốn ván và bạch hầu. Các GMTs thấp hơn</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trong</a:t>
            </a:r>
            <a:r>
              <a:rPr lang="vi-VN" dirty="0">
                <a:latin typeface="Tahoma" pitchFamily="34" charset="0"/>
                <a:ea typeface="Tahoma" pitchFamily="34" charset="0"/>
                <a:cs typeface="Tahoma" pitchFamily="34" charset="0"/>
              </a:rPr>
              <a:t> lịch trình tăng tốc </a:t>
            </a:r>
            <a:r>
              <a:rPr lang="en-US" dirty="0" err="1">
                <a:latin typeface="Tahoma" pitchFamily="34" charset="0"/>
                <a:ea typeface="Tahoma" pitchFamily="34" charset="0"/>
                <a:cs typeface="Tahoma" pitchFamily="34" charset="0"/>
              </a:rPr>
              <a:t>nh</a:t>
            </a:r>
            <a:r>
              <a:rPr lang="vi-VN" dirty="0">
                <a:latin typeface="Tahoma" pitchFamily="34" charset="0"/>
                <a:ea typeface="Tahoma" pitchFamily="34" charset="0"/>
                <a:cs typeface="Tahoma" pitchFamily="34" charset="0"/>
              </a:rPr>
              <a:t>ư</a:t>
            </a:r>
            <a:r>
              <a:rPr lang="en-US" dirty="0" err="1">
                <a:latin typeface="Tahoma" pitchFamily="34" charset="0"/>
                <a:ea typeface="Tahoma" pitchFamily="34" charset="0"/>
                <a:cs typeface="Tahoma" pitchFamily="34" charset="0"/>
              </a:rPr>
              <a:t>ng</a:t>
            </a:r>
            <a:r>
              <a:rPr lang="en-US" dirty="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lâm sàng </a:t>
            </a:r>
            <a:r>
              <a:rPr lang="en-US" dirty="0" err="1">
                <a:latin typeface="Tahoma" pitchFamily="34" charset="0"/>
                <a:ea typeface="Tahoma" pitchFamily="34" charset="0"/>
                <a:cs typeface="Tahoma" pitchFamily="34" charset="0"/>
              </a:rPr>
              <a:t>vẫn</a:t>
            </a:r>
            <a:r>
              <a:rPr lang="en-US" dirty="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đượ</a:t>
            </a:r>
            <a:r>
              <a:rPr lang="en-US" dirty="0">
                <a:latin typeface="Tahoma" pitchFamily="34" charset="0"/>
                <a:ea typeface="Tahoma" pitchFamily="34" charset="0"/>
                <a:cs typeface="Tahoma" pitchFamily="34" charset="0"/>
              </a:rPr>
              <a:t>c </a:t>
            </a:r>
            <a:r>
              <a:rPr lang="en-US" dirty="0" err="1">
                <a:latin typeface="Tahoma" pitchFamily="34" charset="0"/>
                <a:ea typeface="Tahoma" pitchFamily="34" charset="0"/>
                <a:cs typeface="Tahoma" pitchFamily="34" charset="0"/>
              </a:rPr>
              <a:t>bảo</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vệ</a:t>
            </a:r>
            <a:r>
              <a:rPr lang="vi-VN" dirty="0">
                <a:latin typeface="Tahoma" pitchFamily="34" charset="0"/>
                <a:ea typeface="Tahoma" pitchFamily="34" charset="0"/>
                <a:cs typeface="Tahoma" pitchFamily="34" charset="0"/>
              </a:rPr>
              <a:t> vì nồng độ kháng thể đủ cao để duy trì bảo vệ cho đến khi liều </a:t>
            </a:r>
            <a:r>
              <a:rPr lang="en-US" dirty="0">
                <a:latin typeface="Tahoma" pitchFamily="34" charset="0"/>
                <a:ea typeface="Tahoma" pitchFamily="34" charset="0"/>
                <a:cs typeface="Tahoma" pitchFamily="34" charset="0"/>
              </a:rPr>
              <a:t>booster</a:t>
            </a:r>
            <a:r>
              <a:rPr lang="vi-VN" dirty="0">
                <a:latin typeface="Tahoma" pitchFamily="34" charset="0"/>
                <a:ea typeface="Tahoma" pitchFamily="34" charset="0"/>
                <a:cs typeface="Tahoma" pitchFamily="34" charset="0"/>
              </a:rPr>
              <a:t>.</a:t>
            </a:r>
            <a:br>
              <a:rPr lang="vi-VN" dirty="0">
                <a:latin typeface="Tahoma" pitchFamily="34" charset="0"/>
                <a:ea typeface="Tahoma" pitchFamily="34" charset="0"/>
                <a:cs typeface="Tahoma" pitchFamily="34" charset="0"/>
              </a:rPr>
            </a:br>
            <a:endParaRPr lang="en-US" dirty="0">
              <a:latin typeface="Tahoma" pitchFamily="34" charset="0"/>
              <a:ea typeface="Tahoma" pitchFamily="34" charset="0"/>
              <a:cs typeface="Tahoma" pitchFamily="34" charset="0"/>
            </a:endParaRPr>
          </a:p>
          <a:p>
            <a:pPr algn="just"/>
            <a:endParaRPr lang="en-US"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3089343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066800"/>
          </a:xfrm>
        </p:spPr>
        <p:txBody>
          <a:bodyPr>
            <a:normAutofit/>
          </a:bodyPr>
          <a:lstStyle/>
          <a:p>
            <a:r>
              <a:rPr lang="en-US" sz="2800" b="1" dirty="0" err="1">
                <a:latin typeface="Tahoma" pitchFamily="34" charset="0"/>
                <a:ea typeface="Tahoma" pitchFamily="34" charset="0"/>
                <a:cs typeface="Tahoma" pitchFamily="34" charset="0"/>
              </a:rPr>
              <a:t>Đáp</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ứng</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miễn</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dịch</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với</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vaccin</a:t>
            </a:r>
            <a:r>
              <a:rPr lang="en-US" sz="2800" b="1" dirty="0">
                <a:latin typeface="Tahoma" pitchFamily="34" charset="0"/>
                <a:ea typeface="Tahoma" pitchFamily="34" charset="0"/>
                <a:cs typeface="Tahoma" pitchFamily="34" charset="0"/>
              </a:rPr>
              <a:t> ở </a:t>
            </a:r>
            <a:r>
              <a:rPr lang="en-US" sz="2800" b="1" dirty="0" err="1">
                <a:latin typeface="Tahoma" pitchFamily="34" charset="0"/>
                <a:ea typeface="Tahoma" pitchFamily="34" charset="0"/>
                <a:cs typeface="Tahoma" pitchFamily="34" charset="0"/>
              </a:rPr>
              <a:t>trẻ</a:t>
            </a:r>
            <a:r>
              <a:rPr lang="en-US" sz="2800" b="1" dirty="0">
                <a:latin typeface="Tahoma" pitchFamily="34" charset="0"/>
                <a:ea typeface="Tahoma" pitchFamily="34" charset="0"/>
                <a:cs typeface="Tahoma" pitchFamily="34" charset="0"/>
              </a:rPr>
              <a:t> non </a:t>
            </a:r>
            <a:r>
              <a:rPr lang="en-US" sz="2800" b="1" dirty="0" err="1" smtClean="0">
                <a:latin typeface="Tahoma" pitchFamily="34" charset="0"/>
                <a:ea typeface="Tahoma" pitchFamily="34" charset="0"/>
                <a:cs typeface="Tahoma" pitchFamily="34" charset="0"/>
              </a:rPr>
              <a:t>tháng</a:t>
            </a:r>
            <a:r>
              <a:rPr lang="en-US" sz="2800" b="1" dirty="0" smtClean="0">
                <a:latin typeface="Tahoma" pitchFamily="34" charset="0"/>
                <a:ea typeface="Tahoma" pitchFamily="34" charset="0"/>
                <a:cs typeface="Tahoma" pitchFamily="34" charset="0"/>
              </a:rPr>
              <a:t/>
            </a:r>
            <a:br>
              <a:rPr lang="en-US" sz="2800" b="1" dirty="0" smtClean="0">
                <a:latin typeface="Tahoma" pitchFamily="34" charset="0"/>
                <a:ea typeface="Tahoma" pitchFamily="34" charset="0"/>
                <a:cs typeface="Tahoma" pitchFamily="34" charset="0"/>
              </a:rPr>
            </a:br>
            <a:r>
              <a:rPr lang="en-US" sz="2800" b="1" dirty="0" smtClean="0">
                <a:latin typeface="Tahoma" pitchFamily="34" charset="0"/>
                <a:ea typeface="Tahoma" pitchFamily="34" charset="0"/>
                <a:cs typeface="Tahoma" pitchFamily="34" charset="0"/>
              </a:rPr>
              <a:t>(</a:t>
            </a:r>
            <a:r>
              <a:rPr lang="en-US" sz="2800" b="1" dirty="0" err="1" smtClean="0">
                <a:latin typeface="Tahoma" pitchFamily="34" charset="0"/>
                <a:ea typeface="Tahoma" pitchFamily="34" charset="0"/>
                <a:cs typeface="Tahoma" pitchFamily="34" charset="0"/>
              </a:rPr>
              <a:t>vaccin</a:t>
            </a:r>
            <a:r>
              <a:rPr lang="en-US" sz="2800" b="1" dirty="0" smtClean="0">
                <a:latin typeface="Tahoma" pitchFamily="34" charset="0"/>
                <a:ea typeface="Tahoma" pitchFamily="34" charset="0"/>
                <a:cs typeface="Tahoma" pitchFamily="34" charset="0"/>
              </a:rPr>
              <a:t> </a:t>
            </a:r>
            <a:r>
              <a:rPr lang="en-US" sz="2800" b="1" dirty="0">
                <a:latin typeface="Tahoma" pitchFamily="34" charset="0"/>
                <a:ea typeface="Tahoma" pitchFamily="34" charset="0"/>
                <a:cs typeface="Tahoma" pitchFamily="34" charset="0"/>
              </a:rPr>
              <a:t>ho </a:t>
            </a:r>
            <a:r>
              <a:rPr lang="en-US" sz="2800" b="1" dirty="0" err="1" smtClean="0">
                <a:latin typeface="Tahoma" pitchFamily="34" charset="0"/>
                <a:ea typeface="Tahoma" pitchFamily="34" charset="0"/>
                <a:cs typeface="Tahoma" pitchFamily="34" charset="0"/>
              </a:rPr>
              <a:t>gà</a:t>
            </a:r>
            <a:r>
              <a:rPr lang="en-US" sz="2800" b="1" dirty="0" smtClean="0">
                <a:latin typeface="Tahoma" pitchFamily="34" charset="0"/>
                <a:ea typeface="Tahoma" pitchFamily="34" charset="0"/>
                <a:cs typeface="Tahoma" pitchFamily="34" charset="0"/>
              </a:rPr>
              <a:t> </a:t>
            </a:r>
            <a:r>
              <a:rPr lang="en-US" sz="2800" b="1" dirty="0" err="1" smtClean="0">
                <a:latin typeface="Tahoma" pitchFamily="34" charset="0"/>
                <a:ea typeface="Tahoma" pitchFamily="34" charset="0"/>
                <a:cs typeface="Tahoma" pitchFamily="34" charset="0"/>
              </a:rPr>
              <a:t>vô</a:t>
            </a:r>
            <a:r>
              <a:rPr lang="en-US" sz="2800" b="1" dirty="0" smtClean="0">
                <a:latin typeface="Tahoma" pitchFamily="34" charset="0"/>
                <a:ea typeface="Tahoma" pitchFamily="34" charset="0"/>
                <a:cs typeface="Tahoma" pitchFamily="34" charset="0"/>
              </a:rPr>
              <a:t> </a:t>
            </a:r>
            <a:r>
              <a:rPr lang="en-US" sz="2800" b="1" dirty="0" err="1" smtClean="0">
                <a:latin typeface="Tahoma" pitchFamily="34" charset="0"/>
                <a:ea typeface="Tahoma" pitchFamily="34" charset="0"/>
                <a:cs typeface="Tahoma" pitchFamily="34" charset="0"/>
              </a:rPr>
              <a:t>bào</a:t>
            </a:r>
            <a:r>
              <a:rPr lang="en-US" sz="2800" b="1" dirty="0" smtClean="0">
                <a:latin typeface="Tahoma" pitchFamily="34" charset="0"/>
                <a:ea typeface="Tahoma" pitchFamily="34" charset="0"/>
                <a:cs typeface="Tahoma" pitchFamily="34" charset="0"/>
              </a:rPr>
              <a:t>)</a:t>
            </a:r>
            <a:endParaRPr lang="en-US" sz="2800" b="1" dirty="0"/>
          </a:p>
        </p:txBody>
      </p:sp>
      <p:sp>
        <p:nvSpPr>
          <p:cNvPr id="3" name="Content Placeholder 2"/>
          <p:cNvSpPr>
            <a:spLocks noGrp="1"/>
          </p:cNvSpPr>
          <p:nvPr>
            <p:ph sz="quarter" idx="1"/>
          </p:nvPr>
        </p:nvSpPr>
        <p:spPr>
          <a:xfrm>
            <a:off x="304800" y="1600200"/>
            <a:ext cx="8503920" cy="4572000"/>
          </a:xfrm>
        </p:spPr>
        <p:txBody>
          <a:bodyPr>
            <a:normAutofit/>
          </a:bodyPr>
          <a:lstStyle/>
          <a:p>
            <a:pPr algn="just"/>
            <a:r>
              <a:rPr lang="vi-VN" dirty="0" smtClean="0">
                <a:latin typeface="Tahoma" pitchFamily="34" charset="0"/>
                <a:ea typeface="Tahoma" pitchFamily="34" charset="0"/>
                <a:cs typeface="Tahoma" pitchFamily="34" charset="0"/>
              </a:rPr>
              <a:t>Vắc-xin </a:t>
            </a:r>
            <a:r>
              <a:rPr lang="vi-VN" dirty="0">
                <a:latin typeface="Tahoma" pitchFamily="34" charset="0"/>
                <a:ea typeface="Tahoma" pitchFamily="34" charset="0"/>
                <a:cs typeface="Tahoma" pitchFamily="34" charset="0"/>
              </a:rPr>
              <a:t>ho gà vô bào (AP) </a:t>
            </a:r>
            <a:r>
              <a:rPr lang="vi-VN" dirty="0" smtClean="0">
                <a:latin typeface="Tahoma" pitchFamily="34" charset="0"/>
                <a:ea typeface="Tahoma" pitchFamily="34" charset="0"/>
                <a:cs typeface="Tahoma" pitchFamily="34" charset="0"/>
              </a:rPr>
              <a:t>bao </a:t>
            </a:r>
            <a:r>
              <a:rPr lang="vi-VN" dirty="0">
                <a:latin typeface="Tahoma" pitchFamily="34" charset="0"/>
                <a:ea typeface="Tahoma" pitchFamily="34" charset="0"/>
                <a:cs typeface="Tahoma" pitchFamily="34" charset="0"/>
              </a:rPr>
              <a:t>gồm một hoặc nhiều thành phần </a:t>
            </a:r>
            <a:r>
              <a:rPr lang="en-US" dirty="0" err="1" smtClean="0">
                <a:latin typeface="Tahoma" pitchFamily="34" charset="0"/>
                <a:ea typeface="Tahoma" pitchFamily="34" charset="0"/>
                <a:cs typeface="Tahoma" pitchFamily="34" charset="0"/>
              </a:rPr>
              <a:t>kn</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ho </a:t>
            </a:r>
            <a:r>
              <a:rPr lang="vi-VN" dirty="0">
                <a:latin typeface="Tahoma" pitchFamily="34" charset="0"/>
                <a:ea typeface="Tahoma" pitchFamily="34" charset="0"/>
                <a:cs typeface="Tahoma" pitchFamily="34" charset="0"/>
              </a:rPr>
              <a:t>gà Bordetella. Hầu hết </a:t>
            </a:r>
            <a:r>
              <a:rPr lang="vi-VN" dirty="0" smtClean="0">
                <a:latin typeface="Tahoma" pitchFamily="34" charset="0"/>
                <a:ea typeface="Tahoma" pitchFamily="34" charset="0"/>
                <a:cs typeface="Tahoma" pitchFamily="34" charset="0"/>
              </a:rPr>
              <a:t>bao </a:t>
            </a:r>
            <a:r>
              <a:rPr lang="vi-VN" dirty="0">
                <a:latin typeface="Tahoma" pitchFamily="34" charset="0"/>
                <a:ea typeface="Tahoma" pitchFamily="34" charset="0"/>
                <a:cs typeface="Tahoma" pitchFamily="34" charset="0"/>
              </a:rPr>
              <a:t>gồm độc tố ho gà (PT), sợi hemagglutinin (FHA) và pertactin (PRN</a:t>
            </a:r>
            <a:r>
              <a:rPr lang="vi-VN" dirty="0" smtClean="0">
                <a:latin typeface="Tahoma" pitchFamily="34" charset="0"/>
                <a:ea typeface="Tahoma" pitchFamily="34" charset="0"/>
                <a:cs typeface="Tahoma" pitchFamily="34" charset="0"/>
              </a:rPr>
              <a:t>).</a:t>
            </a:r>
            <a:endParaRPr lang="en-US" dirty="0" smtClean="0">
              <a:latin typeface="Tahoma" pitchFamily="34" charset="0"/>
              <a:ea typeface="Tahoma" pitchFamily="34" charset="0"/>
              <a:cs typeface="Tahoma" pitchFamily="34" charset="0"/>
            </a:endParaRPr>
          </a:p>
          <a:p>
            <a:pPr algn="just"/>
            <a:r>
              <a:rPr lang="en-US" dirty="0">
                <a:latin typeface="Tahoma" pitchFamily="34" charset="0"/>
                <a:ea typeface="Tahoma" pitchFamily="34" charset="0"/>
                <a:cs typeface="Tahoma" pitchFamily="34" charset="0"/>
              </a:rPr>
              <a:t>KN </a:t>
            </a:r>
            <a:r>
              <a:rPr lang="en-US" dirty="0" err="1" smtClean="0">
                <a:latin typeface="Tahoma" pitchFamily="34" charset="0"/>
                <a:ea typeface="Tahoma" pitchFamily="34" charset="0"/>
                <a:cs typeface="Tahoma" pitchFamily="34" charset="0"/>
              </a:rPr>
              <a:t>trên</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đã được thể hiện đầy đủ </a:t>
            </a:r>
            <a:r>
              <a:rPr lang="vi-VN" dirty="0" smtClean="0">
                <a:latin typeface="Tahoma" pitchFamily="34" charset="0"/>
                <a:ea typeface="Tahoma" pitchFamily="34" charset="0"/>
                <a:cs typeface="Tahoma" pitchFamily="34" charset="0"/>
              </a:rPr>
              <a:t>phản </a:t>
            </a:r>
            <a:r>
              <a:rPr lang="vi-VN" dirty="0">
                <a:latin typeface="Tahoma" pitchFamily="34" charset="0"/>
                <a:ea typeface="Tahoma" pitchFamily="34" charset="0"/>
                <a:cs typeface="Tahoma" pitchFamily="34" charset="0"/>
              </a:rPr>
              <a:t>ứng miễn dịch bảo </a:t>
            </a:r>
            <a:r>
              <a:rPr lang="vi-VN" dirty="0" smtClean="0">
                <a:latin typeface="Tahoma" pitchFamily="34" charset="0"/>
                <a:ea typeface="Tahoma" pitchFamily="34" charset="0"/>
                <a:cs typeface="Tahoma" pitchFamily="34" charset="0"/>
              </a:rPr>
              <a:t>vệ</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trẻ </a:t>
            </a:r>
            <a:r>
              <a:rPr lang="vi-VN" dirty="0">
                <a:latin typeface="Tahoma" pitchFamily="34" charset="0"/>
                <a:ea typeface="Tahoma" pitchFamily="34" charset="0"/>
                <a:cs typeface="Tahoma" pitchFamily="34" charset="0"/>
              </a:rPr>
              <a:t>em được chủng ngừa bệnh ho gà, và ba thành phần AP đã cho thấy hiệu quả cao hơn so với </a:t>
            </a:r>
            <a:r>
              <a:rPr lang="vi-VN" dirty="0" smtClean="0">
                <a:latin typeface="Tahoma" pitchFamily="34" charset="0"/>
                <a:ea typeface="Tahoma" pitchFamily="34" charset="0"/>
                <a:cs typeface="Tahoma" pitchFamily="34" charset="0"/>
              </a:rPr>
              <a:t>ít </a:t>
            </a:r>
            <a:r>
              <a:rPr lang="vi-VN" dirty="0">
                <a:latin typeface="Tahoma" pitchFamily="34" charset="0"/>
                <a:ea typeface="Tahoma" pitchFamily="34" charset="0"/>
                <a:cs typeface="Tahoma" pitchFamily="34" charset="0"/>
              </a:rPr>
              <a:t>hơn hai thành phần.</a:t>
            </a:r>
            <a:endParaRPr lang="en-US"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32751389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14400"/>
          </a:xfrm>
        </p:spPr>
        <p:txBody>
          <a:bodyPr>
            <a:noAutofit/>
          </a:bodyPr>
          <a:lstStyle/>
          <a:p>
            <a:r>
              <a:rPr lang="en-US" sz="2800" b="1" dirty="0" err="1">
                <a:latin typeface="Tahoma" pitchFamily="34" charset="0"/>
                <a:ea typeface="Tahoma" pitchFamily="34" charset="0"/>
                <a:cs typeface="Tahoma" pitchFamily="34" charset="0"/>
              </a:rPr>
              <a:t>Đáp</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ứng</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miễn</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dịch</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với</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vaccin</a:t>
            </a:r>
            <a:r>
              <a:rPr lang="en-US" sz="2800" b="1" dirty="0">
                <a:latin typeface="Tahoma" pitchFamily="34" charset="0"/>
                <a:ea typeface="Tahoma" pitchFamily="34" charset="0"/>
                <a:cs typeface="Tahoma" pitchFamily="34" charset="0"/>
              </a:rPr>
              <a:t> ở </a:t>
            </a:r>
            <a:r>
              <a:rPr lang="en-US" sz="2800" b="1" dirty="0" err="1">
                <a:latin typeface="Tahoma" pitchFamily="34" charset="0"/>
                <a:ea typeface="Tahoma" pitchFamily="34" charset="0"/>
                <a:cs typeface="Tahoma" pitchFamily="34" charset="0"/>
              </a:rPr>
              <a:t>trẻ</a:t>
            </a:r>
            <a:r>
              <a:rPr lang="en-US" sz="2800" b="1" dirty="0">
                <a:latin typeface="Tahoma" pitchFamily="34" charset="0"/>
                <a:ea typeface="Tahoma" pitchFamily="34" charset="0"/>
                <a:cs typeface="Tahoma" pitchFamily="34" charset="0"/>
              </a:rPr>
              <a:t> non </a:t>
            </a:r>
            <a:r>
              <a:rPr lang="en-US" sz="2800" b="1" dirty="0" err="1">
                <a:latin typeface="Tahoma" pitchFamily="34" charset="0"/>
                <a:ea typeface="Tahoma" pitchFamily="34" charset="0"/>
                <a:cs typeface="Tahoma" pitchFamily="34" charset="0"/>
              </a:rPr>
              <a:t>tháng</a:t>
            </a:r>
            <a:r>
              <a:rPr lang="en-US" sz="2800" b="1" dirty="0">
                <a:latin typeface="Tahoma" pitchFamily="34" charset="0"/>
                <a:ea typeface="Tahoma" pitchFamily="34" charset="0"/>
                <a:cs typeface="Tahoma" pitchFamily="34" charset="0"/>
              </a:rPr>
              <a:t/>
            </a:r>
            <a:br>
              <a:rPr lang="en-US" sz="2800" b="1" dirty="0">
                <a:latin typeface="Tahoma" pitchFamily="34" charset="0"/>
                <a:ea typeface="Tahoma" pitchFamily="34" charset="0"/>
                <a:cs typeface="Tahoma" pitchFamily="34" charset="0"/>
              </a:rPr>
            </a:br>
            <a:r>
              <a:rPr lang="en-US" sz="2800" b="1" dirty="0">
                <a:latin typeface="Tahoma" pitchFamily="34" charset="0"/>
                <a:ea typeface="Tahoma" pitchFamily="34" charset="0"/>
                <a:cs typeface="Tahoma" pitchFamily="34" charset="0"/>
              </a:rPr>
              <a:t>(</a:t>
            </a:r>
            <a:r>
              <a:rPr lang="en-US" sz="2800" b="1" dirty="0" err="1">
                <a:latin typeface="Tahoma" pitchFamily="34" charset="0"/>
                <a:ea typeface="Tahoma" pitchFamily="34" charset="0"/>
                <a:cs typeface="Tahoma" pitchFamily="34" charset="0"/>
              </a:rPr>
              <a:t>vaccin</a:t>
            </a:r>
            <a:r>
              <a:rPr lang="en-US" sz="2800" b="1" dirty="0">
                <a:latin typeface="Tahoma" pitchFamily="34" charset="0"/>
                <a:ea typeface="Tahoma" pitchFamily="34" charset="0"/>
                <a:cs typeface="Tahoma" pitchFamily="34" charset="0"/>
              </a:rPr>
              <a:t> ho </a:t>
            </a:r>
            <a:r>
              <a:rPr lang="en-US" sz="2800" b="1" dirty="0" err="1">
                <a:latin typeface="Tahoma" pitchFamily="34" charset="0"/>
                <a:ea typeface="Tahoma" pitchFamily="34" charset="0"/>
                <a:cs typeface="Tahoma" pitchFamily="34" charset="0"/>
              </a:rPr>
              <a:t>gà</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vô</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bào</a:t>
            </a:r>
            <a:r>
              <a:rPr lang="en-US" sz="2800" b="1" dirty="0">
                <a:latin typeface="Tahoma" pitchFamily="34" charset="0"/>
                <a:ea typeface="Tahoma" pitchFamily="34" charset="0"/>
                <a:cs typeface="Tahoma" pitchFamily="34" charset="0"/>
              </a:rPr>
              <a:t>)</a:t>
            </a:r>
            <a:endParaRPr lang="en-US" sz="2800" b="1" dirty="0"/>
          </a:p>
        </p:txBody>
      </p:sp>
      <p:sp>
        <p:nvSpPr>
          <p:cNvPr id="3" name="Content Placeholder 2"/>
          <p:cNvSpPr>
            <a:spLocks noGrp="1"/>
          </p:cNvSpPr>
          <p:nvPr>
            <p:ph sz="quarter" idx="1"/>
          </p:nvPr>
        </p:nvSpPr>
        <p:spPr/>
        <p:txBody>
          <a:bodyPr>
            <a:normAutofit/>
          </a:bodyPr>
          <a:lstStyle/>
          <a:p>
            <a:pPr algn="just"/>
            <a:r>
              <a:rPr lang="vi-VN" dirty="0">
                <a:latin typeface="Tahoma" pitchFamily="34" charset="0"/>
                <a:ea typeface="Tahoma" pitchFamily="34" charset="0"/>
                <a:cs typeface="Tahoma" pitchFamily="34" charset="0"/>
              </a:rPr>
              <a:t>Tuy nhiên, </a:t>
            </a:r>
            <a:r>
              <a:rPr lang="vi-VN" dirty="0" smtClean="0">
                <a:latin typeface="Tahoma" pitchFamily="34" charset="0"/>
                <a:ea typeface="Tahoma" pitchFamily="34" charset="0"/>
                <a:cs typeface="Tahoma" pitchFamily="34" charset="0"/>
              </a:rPr>
              <a:t>mức </a:t>
            </a:r>
            <a:r>
              <a:rPr lang="vi-VN" dirty="0">
                <a:latin typeface="Tahoma" pitchFamily="34" charset="0"/>
                <a:ea typeface="Tahoma" pitchFamily="34" charset="0"/>
                <a:cs typeface="Tahoma" pitchFamily="34" charset="0"/>
              </a:rPr>
              <a:t>độ kháng thể có thể </a:t>
            </a:r>
            <a:r>
              <a:rPr lang="en-US" dirty="0" err="1" smtClean="0">
                <a:latin typeface="Tahoma" pitchFamily="34" charset="0"/>
                <a:ea typeface="Tahoma" pitchFamily="34" charset="0"/>
                <a:cs typeface="Tahoma" pitchFamily="34" charset="0"/>
              </a:rPr>
              <a:t>không</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tương </a:t>
            </a:r>
            <a:r>
              <a:rPr lang="vi-VN" dirty="0">
                <a:latin typeface="Tahoma" pitchFamily="34" charset="0"/>
                <a:ea typeface="Tahoma" pitchFamily="34" charset="0"/>
                <a:cs typeface="Tahoma" pitchFamily="34" charset="0"/>
              </a:rPr>
              <a:t>quan </a:t>
            </a:r>
            <a:r>
              <a:rPr lang="en-US" dirty="0" err="1" smtClean="0">
                <a:latin typeface="Tahoma" pitchFamily="34" charset="0"/>
                <a:ea typeface="Tahoma" pitchFamily="34" charset="0"/>
                <a:cs typeface="Tahoma" pitchFamily="34" charset="0"/>
              </a:rPr>
              <a:t>mức</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độ</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bảo </a:t>
            </a:r>
            <a:r>
              <a:rPr lang="vi-VN" dirty="0">
                <a:latin typeface="Tahoma" pitchFamily="34" charset="0"/>
                <a:ea typeface="Tahoma" pitchFamily="34" charset="0"/>
                <a:cs typeface="Tahoma" pitchFamily="34" charset="0"/>
              </a:rPr>
              <a:t>vệ</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ở Đan Mạch thành phần một AP được sử dụng</a:t>
            </a:r>
            <a:r>
              <a:rPr lang="vi-VN" dirty="0" smtClean="0">
                <a:latin typeface="Tahoma" pitchFamily="34" charset="0"/>
                <a:ea typeface="Tahoma" pitchFamily="34" charset="0"/>
                <a:cs typeface="Tahoma" pitchFamily="34" charset="0"/>
              </a:rPr>
              <a:t>.</a:t>
            </a:r>
            <a:endParaRPr lang="en-US" dirty="0" smtClean="0">
              <a:latin typeface="Tahoma" pitchFamily="34" charset="0"/>
              <a:ea typeface="Tahoma" pitchFamily="34" charset="0"/>
              <a:cs typeface="Tahoma" pitchFamily="34" charset="0"/>
            </a:endParaRPr>
          </a:p>
          <a:p>
            <a:pPr algn="just"/>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AP kích thích phản ứng miễn dịch tế bào và miễn dịch dịch thể</a:t>
            </a:r>
            <a:r>
              <a:rPr lang="vi-VN" dirty="0" smtClean="0">
                <a:latin typeface="Tahoma" pitchFamily="34" charset="0"/>
                <a:ea typeface="Tahoma" pitchFamily="34" charset="0"/>
                <a:cs typeface="Tahoma" pitchFamily="34" charset="0"/>
              </a:rPr>
              <a:t>.</a:t>
            </a:r>
            <a:endParaRPr lang="en-US" dirty="0" smtClean="0">
              <a:latin typeface="Tahoma" pitchFamily="34" charset="0"/>
              <a:ea typeface="Tahoma" pitchFamily="34" charset="0"/>
              <a:cs typeface="Tahoma" pitchFamily="34" charset="0"/>
            </a:endParaRPr>
          </a:p>
          <a:p>
            <a:pPr algn="just"/>
            <a:r>
              <a:rPr lang="vi-VN" dirty="0">
                <a:latin typeface="Tahoma" pitchFamily="34" charset="0"/>
                <a:ea typeface="Tahoma" pitchFamily="34" charset="0"/>
                <a:cs typeface="Tahoma" pitchFamily="34" charset="0"/>
              </a:rPr>
              <a:t>FHA </a:t>
            </a:r>
            <a:r>
              <a:rPr lang="vi-VN" dirty="0" smtClean="0">
                <a:latin typeface="Tahoma" pitchFamily="34" charset="0"/>
                <a:ea typeface="Tahoma" pitchFamily="34" charset="0"/>
                <a:cs typeface="Tahoma" pitchFamily="34" charset="0"/>
              </a:rPr>
              <a:t>và PRN </a:t>
            </a:r>
            <a:r>
              <a:rPr lang="vi-VN" dirty="0">
                <a:latin typeface="Tahoma" pitchFamily="34" charset="0"/>
                <a:ea typeface="Tahoma" pitchFamily="34" charset="0"/>
                <a:cs typeface="Tahoma" pitchFamily="34" charset="0"/>
              </a:rPr>
              <a:t>trong PI (thậm chí </a:t>
            </a:r>
            <a:r>
              <a:rPr lang="vi-VN" dirty="0" smtClean="0">
                <a:latin typeface="Tahoma" pitchFamily="34" charset="0"/>
                <a:ea typeface="Tahoma" pitchFamily="34" charset="0"/>
                <a:cs typeface="Tahoma" pitchFamily="34" charset="0"/>
              </a:rPr>
              <a:t>cực</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non </a:t>
            </a:r>
            <a:r>
              <a:rPr lang="vi-VN" dirty="0">
                <a:latin typeface="Tahoma" pitchFamily="34" charset="0"/>
                <a:ea typeface="Tahoma" pitchFamily="34" charset="0"/>
                <a:cs typeface="Tahoma" pitchFamily="34" charset="0"/>
              </a:rPr>
              <a:t>PI) là khá tương tự </a:t>
            </a:r>
            <a:r>
              <a:rPr lang="vi-VN" dirty="0" smtClean="0">
                <a:latin typeface="Tahoma" pitchFamily="34" charset="0"/>
                <a:ea typeface="Tahoma" pitchFamily="34" charset="0"/>
                <a:cs typeface="Tahoma" pitchFamily="34" charset="0"/>
              </a:rPr>
              <a:t>như </a:t>
            </a:r>
            <a:r>
              <a:rPr lang="vi-VN" dirty="0">
                <a:latin typeface="Tahoma" pitchFamily="34" charset="0"/>
                <a:ea typeface="Tahoma" pitchFamily="34" charset="0"/>
                <a:cs typeface="Tahoma" pitchFamily="34" charset="0"/>
              </a:rPr>
              <a:t>FTIs, </a:t>
            </a:r>
            <a:r>
              <a:rPr lang="vi-VN" dirty="0" smtClean="0">
                <a:latin typeface="Tahoma" pitchFamily="34" charset="0"/>
                <a:ea typeface="Tahoma" pitchFamily="34" charset="0"/>
                <a:cs typeface="Tahoma" pitchFamily="34" charset="0"/>
              </a:rPr>
              <a:t>nhưng </a:t>
            </a:r>
            <a:r>
              <a:rPr lang="vi-VN" dirty="0">
                <a:latin typeface="Tahoma" pitchFamily="34" charset="0"/>
                <a:ea typeface="Tahoma" pitchFamily="34" charset="0"/>
                <a:cs typeface="Tahoma" pitchFamily="34" charset="0"/>
              </a:rPr>
              <a:t>kháng thể PT </a:t>
            </a:r>
            <a:r>
              <a:rPr lang="en-US" dirty="0" err="1" smtClean="0">
                <a:latin typeface="Tahoma" pitchFamily="34" charset="0"/>
                <a:ea typeface="Tahoma" pitchFamily="34" charset="0"/>
                <a:cs typeface="Tahoma" pitchFamily="34" charset="0"/>
              </a:rPr>
              <a:t>có</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khác</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biệt</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[39-41] Tuy nhiên, khi </a:t>
            </a:r>
            <a:r>
              <a:rPr lang="en-US" dirty="0" smtClean="0">
                <a:latin typeface="Tahoma" pitchFamily="34" charset="0"/>
                <a:ea typeface="Tahoma" pitchFamily="34" charset="0"/>
                <a:cs typeface="Tahoma" pitchFamily="34" charset="0"/>
              </a:rPr>
              <a:t>booster</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ở </a:t>
            </a:r>
            <a:r>
              <a:rPr lang="en-US" dirty="0" smtClean="0">
                <a:latin typeface="Tahoma" pitchFamily="34" charset="0"/>
                <a:ea typeface="Tahoma" pitchFamily="34" charset="0"/>
                <a:cs typeface="Tahoma" pitchFamily="34" charset="0"/>
              </a:rPr>
              <a:t>1 </a:t>
            </a:r>
            <a:r>
              <a:rPr lang="vi-VN" dirty="0" smtClean="0">
                <a:latin typeface="Tahoma" pitchFamily="34" charset="0"/>
                <a:ea typeface="Tahoma" pitchFamily="34" charset="0"/>
                <a:cs typeface="Tahoma" pitchFamily="34" charset="0"/>
              </a:rPr>
              <a:t>tuổi, </a:t>
            </a:r>
            <a:r>
              <a:rPr lang="vi-VN" dirty="0">
                <a:latin typeface="Tahoma" pitchFamily="34" charset="0"/>
                <a:ea typeface="Tahoma" pitchFamily="34" charset="0"/>
                <a:cs typeface="Tahoma" pitchFamily="34" charset="0"/>
              </a:rPr>
              <a:t>PI và FTIs đạt cùng </a:t>
            </a:r>
            <a:r>
              <a:rPr lang="vi-VN" dirty="0" smtClean="0">
                <a:latin typeface="Tahoma" pitchFamily="34" charset="0"/>
                <a:ea typeface="Tahoma" pitchFamily="34" charset="0"/>
                <a:cs typeface="Tahoma" pitchFamily="34" charset="0"/>
              </a:rPr>
              <a:t>mức </a:t>
            </a:r>
            <a:r>
              <a:rPr lang="vi-VN" dirty="0">
                <a:latin typeface="Tahoma" pitchFamily="34" charset="0"/>
                <a:ea typeface="Tahoma" pitchFamily="34" charset="0"/>
                <a:cs typeface="Tahoma" pitchFamily="34" charset="0"/>
              </a:rPr>
              <a:t>độ kháng thể. </a:t>
            </a:r>
            <a:endParaRPr lang="en-US"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5494122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90600"/>
          </a:xfrm>
        </p:spPr>
        <p:txBody>
          <a:bodyPr>
            <a:normAutofit/>
          </a:bodyPr>
          <a:lstStyle/>
          <a:p>
            <a:r>
              <a:rPr lang="en-US" sz="2800" b="1" dirty="0" err="1">
                <a:latin typeface="Tahoma" pitchFamily="34" charset="0"/>
                <a:ea typeface="Tahoma" pitchFamily="34" charset="0"/>
                <a:cs typeface="Tahoma" pitchFamily="34" charset="0"/>
              </a:rPr>
              <a:t>Đáp</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ứng</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miễn</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dịch</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với</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vaccin</a:t>
            </a:r>
            <a:r>
              <a:rPr lang="en-US" sz="2800" b="1" dirty="0">
                <a:latin typeface="Tahoma" pitchFamily="34" charset="0"/>
                <a:ea typeface="Tahoma" pitchFamily="34" charset="0"/>
                <a:cs typeface="Tahoma" pitchFamily="34" charset="0"/>
              </a:rPr>
              <a:t> ở </a:t>
            </a:r>
            <a:r>
              <a:rPr lang="en-US" sz="2800" b="1" dirty="0" err="1">
                <a:latin typeface="Tahoma" pitchFamily="34" charset="0"/>
                <a:ea typeface="Tahoma" pitchFamily="34" charset="0"/>
                <a:cs typeface="Tahoma" pitchFamily="34" charset="0"/>
              </a:rPr>
              <a:t>trẻ</a:t>
            </a:r>
            <a:r>
              <a:rPr lang="en-US" sz="2800" b="1" dirty="0">
                <a:latin typeface="Tahoma" pitchFamily="34" charset="0"/>
                <a:ea typeface="Tahoma" pitchFamily="34" charset="0"/>
                <a:cs typeface="Tahoma" pitchFamily="34" charset="0"/>
              </a:rPr>
              <a:t> non </a:t>
            </a:r>
            <a:r>
              <a:rPr lang="en-US" sz="2800" b="1" dirty="0" err="1">
                <a:latin typeface="Tahoma" pitchFamily="34" charset="0"/>
                <a:ea typeface="Tahoma" pitchFamily="34" charset="0"/>
                <a:cs typeface="Tahoma" pitchFamily="34" charset="0"/>
              </a:rPr>
              <a:t>tháng</a:t>
            </a:r>
            <a:r>
              <a:rPr lang="en-US" sz="2800" b="1" dirty="0">
                <a:latin typeface="Tahoma" pitchFamily="34" charset="0"/>
                <a:ea typeface="Tahoma" pitchFamily="34" charset="0"/>
                <a:cs typeface="Tahoma" pitchFamily="34" charset="0"/>
              </a:rPr>
              <a:t/>
            </a:r>
            <a:br>
              <a:rPr lang="en-US" sz="2800" b="1" dirty="0">
                <a:latin typeface="Tahoma" pitchFamily="34" charset="0"/>
                <a:ea typeface="Tahoma" pitchFamily="34" charset="0"/>
                <a:cs typeface="Tahoma" pitchFamily="34" charset="0"/>
              </a:rPr>
            </a:br>
            <a:r>
              <a:rPr lang="en-US" sz="2800" b="1" dirty="0">
                <a:latin typeface="Tahoma" pitchFamily="34" charset="0"/>
                <a:ea typeface="Tahoma" pitchFamily="34" charset="0"/>
                <a:cs typeface="Tahoma" pitchFamily="34" charset="0"/>
              </a:rPr>
              <a:t>(</a:t>
            </a:r>
            <a:r>
              <a:rPr lang="en-US" sz="2800" b="1" dirty="0" err="1">
                <a:latin typeface="Tahoma" pitchFamily="34" charset="0"/>
                <a:ea typeface="Tahoma" pitchFamily="34" charset="0"/>
                <a:cs typeface="Tahoma" pitchFamily="34" charset="0"/>
              </a:rPr>
              <a:t>vaccin</a:t>
            </a:r>
            <a:r>
              <a:rPr lang="en-US" sz="2800" b="1" dirty="0">
                <a:latin typeface="Tahoma" pitchFamily="34" charset="0"/>
                <a:ea typeface="Tahoma" pitchFamily="34" charset="0"/>
                <a:cs typeface="Tahoma" pitchFamily="34" charset="0"/>
              </a:rPr>
              <a:t> ho </a:t>
            </a:r>
            <a:r>
              <a:rPr lang="en-US" sz="2800" b="1" dirty="0" err="1">
                <a:latin typeface="Tahoma" pitchFamily="34" charset="0"/>
                <a:ea typeface="Tahoma" pitchFamily="34" charset="0"/>
                <a:cs typeface="Tahoma" pitchFamily="34" charset="0"/>
              </a:rPr>
              <a:t>gà</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vô</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bào</a:t>
            </a:r>
            <a:r>
              <a:rPr lang="en-US" sz="2800" b="1" dirty="0">
                <a:latin typeface="Tahoma" pitchFamily="34" charset="0"/>
                <a:ea typeface="Tahoma" pitchFamily="34" charset="0"/>
                <a:cs typeface="Tahoma" pitchFamily="34" charset="0"/>
              </a:rPr>
              <a:t>)</a:t>
            </a:r>
            <a:endParaRPr lang="en-US" sz="2800" b="1" dirty="0"/>
          </a:p>
        </p:txBody>
      </p:sp>
      <p:sp>
        <p:nvSpPr>
          <p:cNvPr id="3" name="Content Placeholder 2"/>
          <p:cNvSpPr>
            <a:spLocks noGrp="1"/>
          </p:cNvSpPr>
          <p:nvPr>
            <p:ph sz="quarter" idx="1"/>
          </p:nvPr>
        </p:nvSpPr>
        <p:spPr/>
        <p:txBody>
          <a:bodyPr>
            <a:normAutofit/>
          </a:bodyPr>
          <a:lstStyle/>
          <a:p>
            <a:pPr algn="just"/>
            <a:r>
              <a:rPr lang="vi-VN" dirty="0" smtClean="0">
                <a:latin typeface="Tahoma" pitchFamily="34" charset="0"/>
                <a:ea typeface="Tahoma" pitchFamily="34" charset="0"/>
                <a:cs typeface="Tahoma" pitchFamily="34" charset="0"/>
              </a:rPr>
              <a:t>khác </a:t>
            </a:r>
            <a:r>
              <a:rPr lang="vi-VN" dirty="0">
                <a:latin typeface="Tahoma" pitchFamily="34" charset="0"/>
                <a:ea typeface="Tahoma" pitchFamily="34" charset="0"/>
                <a:cs typeface="Tahoma" pitchFamily="34" charset="0"/>
              </a:rPr>
              <a:t>biệt trong phản ứng </a:t>
            </a:r>
            <a:r>
              <a:rPr lang="en-US" dirty="0" err="1" smtClean="0">
                <a:latin typeface="Tahoma" pitchFamily="34" charset="0"/>
                <a:ea typeface="Tahoma" pitchFamily="34" charset="0"/>
                <a:cs typeface="Tahoma" pitchFamily="34" charset="0"/>
              </a:rPr>
              <a:t>sớm</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cho các thành phần vắc-xin khác nhau đã được chứng </a:t>
            </a:r>
            <a:r>
              <a:rPr lang="vi-VN" dirty="0" smtClean="0">
                <a:latin typeface="Tahoma" pitchFamily="34" charset="0"/>
                <a:ea typeface="Tahoma" pitchFamily="34" charset="0"/>
                <a:cs typeface="Tahoma" pitchFamily="34" charset="0"/>
              </a:rPr>
              <a:t>minh </a:t>
            </a:r>
            <a:r>
              <a:rPr lang="vi-VN" dirty="0">
                <a:latin typeface="Tahoma" pitchFamily="34" charset="0"/>
                <a:ea typeface="Tahoma" pitchFamily="34" charset="0"/>
                <a:cs typeface="Tahoma" pitchFamily="34" charset="0"/>
              </a:rPr>
              <a:t>bởi Slack et al. [40] và Vazquez et al .. [39] </a:t>
            </a:r>
            <a:r>
              <a:rPr lang="vi-VN" dirty="0" smtClean="0">
                <a:latin typeface="Tahoma" pitchFamily="34" charset="0"/>
                <a:ea typeface="Tahoma" pitchFamily="34" charset="0"/>
                <a:cs typeface="Tahoma" pitchFamily="34" charset="0"/>
              </a:rPr>
              <a:t>một </a:t>
            </a:r>
            <a:r>
              <a:rPr lang="vi-VN" dirty="0">
                <a:latin typeface="Tahoma" pitchFamily="34" charset="0"/>
                <a:ea typeface="Tahoma" pitchFamily="34" charset="0"/>
                <a:cs typeface="Tahoma" pitchFamily="34" charset="0"/>
              </a:rPr>
              <a:t>loại vắc </a:t>
            </a:r>
            <a:r>
              <a:rPr lang="vi-VN" dirty="0" smtClean="0">
                <a:latin typeface="Tahoma" pitchFamily="34" charset="0"/>
                <a:ea typeface="Tahoma" pitchFamily="34" charset="0"/>
                <a:cs typeface="Tahoma" pitchFamily="34" charset="0"/>
              </a:rPr>
              <a:t>xin </a:t>
            </a:r>
            <a:r>
              <a:rPr lang="en-US" dirty="0" smtClean="0">
                <a:latin typeface="Tahoma" pitchFamily="34" charset="0"/>
                <a:ea typeface="Tahoma" pitchFamily="34" charset="0"/>
                <a:cs typeface="Tahoma" pitchFamily="34" charset="0"/>
              </a:rPr>
              <a:t>3 KN, </a:t>
            </a:r>
            <a:r>
              <a:rPr lang="vi-VN" dirty="0" smtClean="0">
                <a:latin typeface="Tahoma" pitchFamily="34" charset="0"/>
                <a:ea typeface="Tahoma" pitchFamily="34" charset="0"/>
                <a:cs typeface="Tahoma" pitchFamily="34" charset="0"/>
              </a:rPr>
              <a:t>FTIs </a:t>
            </a:r>
            <a:r>
              <a:rPr lang="vi-VN" dirty="0">
                <a:latin typeface="Tahoma" pitchFamily="34" charset="0"/>
                <a:ea typeface="Tahoma" pitchFamily="34" charset="0"/>
                <a:cs typeface="Tahoma" pitchFamily="34" charset="0"/>
              </a:rPr>
              <a:t>và PI (GA &lt;32 tuần) </a:t>
            </a:r>
            <a:r>
              <a:rPr lang="vi-VN" dirty="0" smtClean="0">
                <a:latin typeface="Tahoma" pitchFamily="34" charset="0"/>
                <a:ea typeface="Tahoma" pitchFamily="34" charset="0"/>
                <a:cs typeface="Tahoma" pitchFamily="34" charset="0"/>
              </a:rPr>
              <a:t>sử </a:t>
            </a:r>
            <a:r>
              <a:rPr lang="vi-VN" dirty="0">
                <a:latin typeface="Tahoma" pitchFamily="34" charset="0"/>
                <a:ea typeface="Tahoma" pitchFamily="34" charset="0"/>
                <a:cs typeface="Tahoma" pitchFamily="34" charset="0"/>
              </a:rPr>
              <a:t>dụng </a:t>
            </a:r>
            <a:r>
              <a:rPr lang="vi-VN" dirty="0" smtClean="0">
                <a:latin typeface="Tahoma" pitchFamily="34" charset="0"/>
                <a:ea typeface="Tahoma" pitchFamily="34" charset="0"/>
                <a:cs typeface="Tahoma" pitchFamily="34" charset="0"/>
              </a:rPr>
              <a:t> 2, 3</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4</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tháng </a:t>
            </a:r>
            <a:endParaRPr lang="en-US" dirty="0" smtClean="0">
              <a:latin typeface="Tahoma" pitchFamily="34" charset="0"/>
              <a:ea typeface="Tahoma" pitchFamily="34" charset="0"/>
              <a:cs typeface="Tahoma" pitchFamily="34" charset="0"/>
            </a:endParaRPr>
          </a:p>
          <a:p>
            <a:pPr algn="just"/>
            <a:r>
              <a:rPr lang="en-US" dirty="0" smtClean="0">
                <a:latin typeface="Tahoma" pitchFamily="34" charset="0"/>
                <a:ea typeface="Tahoma" pitchFamily="34" charset="0"/>
                <a:cs typeface="Tahoma" pitchFamily="34" charset="0"/>
              </a:rPr>
              <a:t>…</a:t>
            </a:r>
            <a:r>
              <a:rPr lang="vi-VN" dirty="0" smtClean="0">
                <a:latin typeface="Tahoma" pitchFamily="34" charset="0"/>
                <a:ea typeface="Tahoma" pitchFamily="34" charset="0"/>
                <a:cs typeface="Tahoma" pitchFamily="34" charset="0"/>
              </a:rPr>
              <a:t>và </a:t>
            </a:r>
            <a:r>
              <a:rPr lang="vi-VN" dirty="0">
                <a:latin typeface="Tahoma" pitchFamily="34" charset="0"/>
                <a:ea typeface="Tahoma" pitchFamily="34" charset="0"/>
                <a:cs typeface="Tahoma" pitchFamily="34" charset="0"/>
              </a:rPr>
              <a:t>nhận thấy rằng FHA và PRN GMTs sau liều thứ ba , tương ứng 54,7 và 82,6 mg / ml trong PI và 59,8 và 86,6 mg / ml trong FTIs, mặc dù </a:t>
            </a:r>
            <a:r>
              <a:rPr lang="vi-VN" dirty="0" smtClean="0">
                <a:latin typeface="Tahoma" pitchFamily="34" charset="0"/>
                <a:ea typeface="Tahoma" pitchFamily="34" charset="0"/>
                <a:cs typeface="Tahoma" pitchFamily="34" charset="0"/>
              </a:rPr>
              <a:t>PT</a:t>
            </a:r>
            <a:r>
              <a:rPr lang="vi-VN" dirty="0">
                <a:latin typeface="Tahoma" pitchFamily="34" charset="0"/>
                <a:ea typeface="Tahoma" pitchFamily="34" charset="0"/>
                <a:cs typeface="Tahoma" pitchFamily="34" charset="0"/>
              </a:rPr>
              <a:t>, tương ứng 21,0 và 33,4 mg / ml.</a:t>
            </a:r>
            <a:endParaRPr lang="en-US"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20450298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90600"/>
          </a:xfrm>
        </p:spPr>
        <p:txBody>
          <a:bodyPr>
            <a:normAutofit/>
          </a:bodyPr>
          <a:lstStyle/>
          <a:p>
            <a:r>
              <a:rPr lang="en-US" sz="2800" b="1" dirty="0" err="1">
                <a:latin typeface="Tahoma" pitchFamily="34" charset="0"/>
                <a:ea typeface="Tahoma" pitchFamily="34" charset="0"/>
                <a:cs typeface="Tahoma" pitchFamily="34" charset="0"/>
              </a:rPr>
              <a:t>Đáp</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ứng</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miễn</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dịch</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với</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vaccin</a:t>
            </a:r>
            <a:r>
              <a:rPr lang="en-US" sz="2800" b="1" dirty="0">
                <a:latin typeface="Tahoma" pitchFamily="34" charset="0"/>
                <a:ea typeface="Tahoma" pitchFamily="34" charset="0"/>
                <a:cs typeface="Tahoma" pitchFamily="34" charset="0"/>
              </a:rPr>
              <a:t> ở </a:t>
            </a:r>
            <a:r>
              <a:rPr lang="en-US" sz="2800" b="1" dirty="0" err="1">
                <a:latin typeface="Tahoma" pitchFamily="34" charset="0"/>
                <a:ea typeface="Tahoma" pitchFamily="34" charset="0"/>
                <a:cs typeface="Tahoma" pitchFamily="34" charset="0"/>
              </a:rPr>
              <a:t>trẻ</a:t>
            </a:r>
            <a:r>
              <a:rPr lang="en-US" sz="2800" b="1" dirty="0">
                <a:latin typeface="Tahoma" pitchFamily="34" charset="0"/>
                <a:ea typeface="Tahoma" pitchFamily="34" charset="0"/>
                <a:cs typeface="Tahoma" pitchFamily="34" charset="0"/>
              </a:rPr>
              <a:t> non </a:t>
            </a:r>
            <a:r>
              <a:rPr lang="en-US" sz="2800" b="1" dirty="0" err="1">
                <a:latin typeface="Tahoma" pitchFamily="34" charset="0"/>
                <a:ea typeface="Tahoma" pitchFamily="34" charset="0"/>
                <a:cs typeface="Tahoma" pitchFamily="34" charset="0"/>
              </a:rPr>
              <a:t>tháng</a:t>
            </a:r>
            <a:r>
              <a:rPr lang="en-US" sz="2800" b="1" dirty="0">
                <a:latin typeface="Tahoma" pitchFamily="34" charset="0"/>
                <a:ea typeface="Tahoma" pitchFamily="34" charset="0"/>
                <a:cs typeface="Tahoma" pitchFamily="34" charset="0"/>
              </a:rPr>
              <a:t/>
            </a:r>
            <a:br>
              <a:rPr lang="en-US" sz="2800" b="1" dirty="0">
                <a:latin typeface="Tahoma" pitchFamily="34" charset="0"/>
                <a:ea typeface="Tahoma" pitchFamily="34" charset="0"/>
                <a:cs typeface="Tahoma" pitchFamily="34" charset="0"/>
              </a:rPr>
            </a:br>
            <a:r>
              <a:rPr lang="en-US" sz="2800" b="1" dirty="0">
                <a:latin typeface="Tahoma" pitchFamily="34" charset="0"/>
                <a:ea typeface="Tahoma" pitchFamily="34" charset="0"/>
                <a:cs typeface="Tahoma" pitchFamily="34" charset="0"/>
              </a:rPr>
              <a:t>(</a:t>
            </a:r>
            <a:r>
              <a:rPr lang="en-US" sz="2800" b="1" dirty="0" err="1">
                <a:latin typeface="Tahoma" pitchFamily="34" charset="0"/>
                <a:ea typeface="Tahoma" pitchFamily="34" charset="0"/>
                <a:cs typeface="Tahoma" pitchFamily="34" charset="0"/>
              </a:rPr>
              <a:t>vaccin</a:t>
            </a:r>
            <a:r>
              <a:rPr lang="en-US" sz="2800" b="1" dirty="0">
                <a:latin typeface="Tahoma" pitchFamily="34" charset="0"/>
                <a:ea typeface="Tahoma" pitchFamily="34" charset="0"/>
                <a:cs typeface="Tahoma" pitchFamily="34" charset="0"/>
              </a:rPr>
              <a:t> ho </a:t>
            </a:r>
            <a:r>
              <a:rPr lang="en-US" sz="2800" b="1" dirty="0" err="1">
                <a:latin typeface="Tahoma" pitchFamily="34" charset="0"/>
                <a:ea typeface="Tahoma" pitchFamily="34" charset="0"/>
                <a:cs typeface="Tahoma" pitchFamily="34" charset="0"/>
              </a:rPr>
              <a:t>gà</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vô</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bào</a:t>
            </a:r>
            <a:r>
              <a:rPr lang="en-US" sz="2800" b="1" dirty="0">
                <a:latin typeface="Tahoma" pitchFamily="34" charset="0"/>
                <a:ea typeface="Tahoma" pitchFamily="34" charset="0"/>
                <a:cs typeface="Tahoma" pitchFamily="34" charset="0"/>
              </a:rPr>
              <a:t>)</a:t>
            </a:r>
            <a:endParaRPr lang="en-US" sz="2800" b="1" dirty="0"/>
          </a:p>
        </p:txBody>
      </p:sp>
      <p:sp>
        <p:nvSpPr>
          <p:cNvPr id="3" name="Content Placeholder 2"/>
          <p:cNvSpPr>
            <a:spLocks noGrp="1"/>
          </p:cNvSpPr>
          <p:nvPr>
            <p:ph sz="quarter" idx="1"/>
          </p:nvPr>
        </p:nvSpPr>
        <p:spPr/>
        <p:txBody>
          <a:bodyPr>
            <a:normAutofit/>
          </a:bodyPr>
          <a:lstStyle/>
          <a:p>
            <a:pPr algn="just"/>
            <a:r>
              <a:rPr lang="vi-VN" dirty="0">
                <a:latin typeface="Tahoma" pitchFamily="34" charset="0"/>
                <a:ea typeface="Tahoma" pitchFamily="34" charset="0"/>
                <a:cs typeface="Tahoma" pitchFamily="34" charset="0"/>
              </a:rPr>
              <a:t>Vazquez et </a:t>
            </a:r>
            <a:r>
              <a:rPr lang="vi-VN" dirty="0" smtClean="0">
                <a:latin typeface="Tahoma" pitchFamily="34" charset="0"/>
                <a:ea typeface="Tahoma" pitchFamily="34" charset="0"/>
                <a:cs typeface="Tahoma" pitchFamily="34" charset="0"/>
              </a:rPr>
              <a:t>al.</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có</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kết quả tương tự sau </a:t>
            </a:r>
            <a:r>
              <a:rPr lang="vi-VN" dirty="0" smtClean="0">
                <a:latin typeface="Tahoma" pitchFamily="34" charset="0"/>
                <a:ea typeface="Tahoma" pitchFamily="34" charset="0"/>
                <a:cs typeface="Tahoma" pitchFamily="34" charset="0"/>
              </a:rPr>
              <a:t>chủng ngừ</a:t>
            </a:r>
            <a:r>
              <a:rPr lang="en-US" dirty="0" smtClean="0">
                <a:latin typeface="Tahoma" pitchFamily="34" charset="0"/>
                <a:ea typeface="Tahoma" pitchFamily="34" charset="0"/>
                <a:cs typeface="Tahoma" pitchFamily="34" charset="0"/>
              </a:rPr>
              <a:t>a</a:t>
            </a:r>
            <a:r>
              <a:rPr lang="en-US" dirty="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(2</a:t>
            </a:r>
            <a:r>
              <a:rPr lang="vi-VN" dirty="0">
                <a:latin typeface="Tahoma" pitchFamily="34" charset="0"/>
                <a:ea typeface="Tahoma" pitchFamily="34" charset="0"/>
                <a:cs typeface="Tahoma" pitchFamily="34" charset="0"/>
              </a:rPr>
              <a:t>, 4 và 6 tháng) trong FTIs và PI (GA: 24-36 tuần), nhưng sau </a:t>
            </a:r>
            <a:r>
              <a:rPr lang="en-US" dirty="0" smtClean="0">
                <a:latin typeface="Tahoma" pitchFamily="34" charset="0"/>
                <a:ea typeface="Tahoma" pitchFamily="34" charset="0"/>
                <a:cs typeface="Tahoma" pitchFamily="34" charset="0"/>
              </a:rPr>
              <a:t>booster </a:t>
            </a:r>
            <a:r>
              <a:rPr lang="vi-VN" dirty="0" smtClean="0">
                <a:latin typeface="Tahoma" pitchFamily="34" charset="0"/>
                <a:ea typeface="Tahoma" pitchFamily="34" charset="0"/>
                <a:cs typeface="Tahoma" pitchFamily="34" charset="0"/>
              </a:rPr>
              <a:t>ở</a:t>
            </a:r>
            <a:r>
              <a:rPr lang="en-US" dirty="0" smtClean="0">
                <a:latin typeface="Tahoma" pitchFamily="34" charset="0"/>
                <a:ea typeface="Tahoma" pitchFamily="34" charset="0"/>
                <a:cs typeface="Tahoma" pitchFamily="34" charset="0"/>
              </a:rPr>
              <a:t> 1</a:t>
            </a:r>
            <a:r>
              <a:rPr lang="vi-VN" dirty="0" smtClean="0">
                <a:latin typeface="Tahoma" pitchFamily="34" charset="0"/>
                <a:ea typeface="Tahoma" pitchFamily="34" charset="0"/>
                <a:cs typeface="Tahoma" pitchFamily="34" charset="0"/>
              </a:rPr>
              <a:t> tuổi, </a:t>
            </a:r>
            <a:r>
              <a:rPr lang="vi-VN" dirty="0">
                <a:latin typeface="Tahoma" pitchFamily="34" charset="0"/>
                <a:ea typeface="Tahoma" pitchFamily="34" charset="0"/>
                <a:cs typeface="Tahoma" pitchFamily="34" charset="0"/>
              </a:rPr>
              <a:t>tất cả </a:t>
            </a:r>
            <a:r>
              <a:rPr lang="vi-VN" dirty="0" smtClean="0">
                <a:latin typeface="Tahoma" pitchFamily="34" charset="0"/>
                <a:ea typeface="Tahoma" pitchFamily="34" charset="0"/>
                <a:cs typeface="Tahoma" pitchFamily="34" charset="0"/>
              </a:rPr>
              <a:t>đạt cùng </a:t>
            </a:r>
            <a:r>
              <a:rPr lang="en-US" dirty="0" err="1" smtClean="0">
                <a:latin typeface="Tahoma" pitchFamily="34" charset="0"/>
                <a:ea typeface="Tahoma" pitchFamily="34" charset="0"/>
                <a:cs typeface="Tahoma" pitchFamily="34" charset="0"/>
              </a:rPr>
              <a:t>mức</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độ</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kháng </a:t>
            </a:r>
            <a:r>
              <a:rPr lang="vi-VN" dirty="0">
                <a:latin typeface="Tahoma" pitchFamily="34" charset="0"/>
                <a:ea typeface="Tahoma" pitchFamily="34" charset="0"/>
                <a:cs typeface="Tahoma" pitchFamily="34" charset="0"/>
              </a:rPr>
              <a:t>thể </a:t>
            </a:r>
            <a:r>
              <a:rPr lang="en-US" dirty="0" err="1" smtClean="0">
                <a:latin typeface="Tahoma" pitchFamily="34" charset="0"/>
                <a:ea typeface="Tahoma" pitchFamily="34" charset="0"/>
                <a:cs typeface="Tahoma" pitchFamily="34" charset="0"/>
              </a:rPr>
              <a:t>không</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phân biệt </a:t>
            </a:r>
            <a:r>
              <a:rPr lang="vi-VN" dirty="0" smtClean="0">
                <a:latin typeface="Tahoma" pitchFamily="34" charset="0"/>
                <a:ea typeface="Tahoma" pitchFamily="34" charset="0"/>
                <a:cs typeface="Tahoma" pitchFamily="34" charset="0"/>
              </a:rPr>
              <a:t>GA</a:t>
            </a:r>
            <a:r>
              <a:rPr lang="vi-VN" dirty="0">
                <a:latin typeface="Tahoma" pitchFamily="34" charset="0"/>
                <a:ea typeface="Tahoma" pitchFamily="34" charset="0"/>
                <a:cs typeface="Tahoma" pitchFamily="34" charset="0"/>
              </a:rPr>
              <a:t>. [39] </a:t>
            </a:r>
            <a:r>
              <a:rPr lang="vi-VN" dirty="0" smtClean="0">
                <a:latin typeface="Tahoma" pitchFamily="34" charset="0"/>
                <a:ea typeface="Tahoma" pitchFamily="34" charset="0"/>
                <a:cs typeface="Tahoma" pitchFamily="34" charset="0"/>
              </a:rPr>
              <a:t>thậm </a:t>
            </a:r>
            <a:r>
              <a:rPr lang="vi-VN" dirty="0">
                <a:latin typeface="Tahoma" pitchFamily="34" charset="0"/>
                <a:ea typeface="Tahoma" pitchFamily="34" charset="0"/>
                <a:cs typeface="Tahoma" pitchFamily="34" charset="0"/>
              </a:rPr>
              <a:t>chí trong PI </a:t>
            </a:r>
            <a:r>
              <a:rPr lang="vi-VN" dirty="0" smtClean="0">
                <a:latin typeface="Tahoma" pitchFamily="34" charset="0"/>
                <a:ea typeface="Tahoma" pitchFamily="34" charset="0"/>
                <a:cs typeface="Tahoma" pitchFamily="34" charset="0"/>
              </a:rPr>
              <a:t>cực non</a:t>
            </a:r>
            <a:endParaRPr lang="en-US" dirty="0" smtClean="0">
              <a:latin typeface="Tahoma" pitchFamily="34" charset="0"/>
              <a:ea typeface="Tahoma" pitchFamily="34" charset="0"/>
              <a:cs typeface="Tahoma" pitchFamily="34" charset="0"/>
            </a:endParaRPr>
          </a:p>
          <a:p>
            <a:pPr algn="just"/>
            <a:r>
              <a:rPr lang="vi-VN" dirty="0" smtClean="0">
                <a:latin typeface="Tahoma" pitchFamily="34" charset="0"/>
                <a:ea typeface="Tahoma" pitchFamily="34" charset="0"/>
                <a:cs typeface="Tahoma" pitchFamily="34" charset="0"/>
              </a:rPr>
              <a:t>tất </a:t>
            </a:r>
            <a:r>
              <a:rPr lang="vi-VN" dirty="0">
                <a:latin typeface="Tahoma" pitchFamily="34" charset="0"/>
                <a:ea typeface="Tahoma" pitchFamily="34" charset="0"/>
                <a:cs typeface="Tahoma" pitchFamily="34" charset="0"/>
              </a:rPr>
              <a:t>cả các kháng nguyên ho gà </a:t>
            </a:r>
            <a:r>
              <a:rPr lang="vi-VN" dirty="0" smtClean="0">
                <a:latin typeface="Tahoma" pitchFamily="34" charset="0"/>
                <a:ea typeface="Tahoma" pitchFamily="34" charset="0"/>
                <a:cs typeface="Tahoma" pitchFamily="34" charset="0"/>
              </a:rPr>
              <a:t>có </a:t>
            </a:r>
            <a:r>
              <a:rPr lang="vi-VN" dirty="0">
                <a:latin typeface="Tahoma" pitchFamily="34" charset="0"/>
                <a:ea typeface="Tahoma" pitchFamily="34" charset="0"/>
                <a:cs typeface="Tahoma" pitchFamily="34" charset="0"/>
              </a:rPr>
              <a:t>thể tạo ra một </a:t>
            </a:r>
            <a:r>
              <a:rPr lang="en-US" dirty="0" err="1" smtClean="0">
                <a:latin typeface="Tahoma" pitchFamily="34" charset="0"/>
                <a:ea typeface="Tahoma" pitchFamily="34" charset="0"/>
                <a:cs typeface="Tahoma" pitchFamily="34" charset="0"/>
              </a:rPr>
              <a:t>trí</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nhớ </a:t>
            </a:r>
            <a:r>
              <a:rPr lang="vi-VN" dirty="0">
                <a:latin typeface="Tahoma" pitchFamily="34" charset="0"/>
                <a:ea typeface="Tahoma" pitchFamily="34" charset="0"/>
                <a:cs typeface="Tahoma" pitchFamily="34" charset="0"/>
              </a:rPr>
              <a:t>miễn dịch đáng </a:t>
            </a:r>
            <a:r>
              <a:rPr lang="vi-VN" dirty="0" smtClean="0">
                <a:latin typeface="Tahoma" pitchFamily="34" charset="0"/>
                <a:ea typeface="Tahoma" pitchFamily="34" charset="0"/>
                <a:cs typeface="Tahoma" pitchFamily="34" charset="0"/>
              </a:rPr>
              <a:t>kể</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và</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có khả năng </a:t>
            </a:r>
            <a:r>
              <a:rPr lang="vi-VN" dirty="0" smtClean="0">
                <a:latin typeface="Tahoma" pitchFamily="34" charset="0"/>
                <a:ea typeface="Tahoma" pitchFamily="34" charset="0"/>
                <a:cs typeface="Tahoma" pitchFamily="34" charset="0"/>
              </a:rPr>
              <a:t>bảo </a:t>
            </a:r>
            <a:r>
              <a:rPr lang="vi-VN" dirty="0">
                <a:latin typeface="Tahoma" pitchFamily="34" charset="0"/>
                <a:ea typeface="Tahoma" pitchFamily="34" charset="0"/>
                <a:cs typeface="Tahoma" pitchFamily="34" charset="0"/>
              </a:rPr>
              <a:t>vệ </a:t>
            </a:r>
            <a:r>
              <a:rPr lang="vi-VN" dirty="0" smtClean="0">
                <a:latin typeface="Tahoma" pitchFamily="34" charset="0"/>
                <a:ea typeface="Tahoma" pitchFamily="34" charset="0"/>
                <a:cs typeface="Tahoma" pitchFamily="34" charset="0"/>
              </a:rPr>
              <a:t>thời </a:t>
            </a:r>
            <a:r>
              <a:rPr lang="vi-VN" dirty="0">
                <a:latin typeface="Tahoma" pitchFamily="34" charset="0"/>
                <a:ea typeface="Tahoma" pitchFamily="34" charset="0"/>
                <a:cs typeface="Tahoma" pitchFamily="34" charset="0"/>
              </a:rPr>
              <a:t>gian dài. Trong </a:t>
            </a:r>
            <a:r>
              <a:rPr lang="en-US" dirty="0" err="1" smtClean="0">
                <a:latin typeface="Tahoma" pitchFamily="34" charset="0"/>
                <a:ea typeface="Tahoma" pitchFamily="34" charset="0"/>
                <a:cs typeface="Tahoma" pitchFamily="34" charset="0"/>
              </a:rPr>
              <a:t>nc</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này, lúc 5 tuổi, mức độ phát hiện globulin miễn </a:t>
            </a:r>
            <a:r>
              <a:rPr lang="vi-VN" dirty="0" smtClean="0">
                <a:latin typeface="Tahoma" pitchFamily="34" charset="0"/>
                <a:ea typeface="Tahoma" pitchFamily="34" charset="0"/>
                <a:cs typeface="Tahoma" pitchFamily="34" charset="0"/>
              </a:rPr>
              <a:t>dịch</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được </a:t>
            </a:r>
            <a:r>
              <a:rPr lang="vi-VN" dirty="0">
                <a:latin typeface="Tahoma" pitchFamily="34" charset="0"/>
                <a:ea typeface="Tahoma" pitchFamily="34" charset="0"/>
                <a:cs typeface="Tahoma" pitchFamily="34" charset="0"/>
              </a:rPr>
              <a:t>tìm </a:t>
            </a:r>
            <a:r>
              <a:rPr lang="vi-VN" dirty="0" smtClean="0">
                <a:latin typeface="Tahoma" pitchFamily="34" charset="0"/>
                <a:ea typeface="Tahoma" pitchFamily="34" charset="0"/>
                <a:cs typeface="Tahoma" pitchFamily="34" charset="0"/>
              </a:rPr>
              <a:t>thấy </a:t>
            </a:r>
            <a:r>
              <a:rPr lang="vi-VN" dirty="0">
                <a:latin typeface="Tahoma" pitchFamily="34" charset="0"/>
                <a:ea typeface="Tahoma" pitchFamily="34" charset="0"/>
                <a:cs typeface="Tahoma" pitchFamily="34" charset="0"/>
              </a:rPr>
              <a:t>một </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lượng lớn ở PI </a:t>
            </a:r>
            <a:r>
              <a:rPr lang="en-US" dirty="0" err="1" smtClean="0">
                <a:latin typeface="Tahoma" pitchFamily="34" charset="0"/>
                <a:ea typeface="Tahoma" pitchFamily="34" charset="0"/>
                <a:cs typeface="Tahoma" pitchFamily="34" charset="0"/>
              </a:rPr>
              <a:t>với</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AP </a:t>
            </a:r>
            <a:r>
              <a:rPr lang="vi-VN" dirty="0" smtClean="0">
                <a:latin typeface="Tahoma" pitchFamily="34" charset="0"/>
                <a:ea typeface="Tahoma" pitchFamily="34" charset="0"/>
                <a:cs typeface="Tahoma" pitchFamily="34" charset="0"/>
              </a:rPr>
              <a:t>3</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5 </a:t>
            </a:r>
            <a:r>
              <a:rPr lang="vi-VN" dirty="0">
                <a:latin typeface="Tahoma" pitchFamily="34" charset="0"/>
                <a:ea typeface="Tahoma" pitchFamily="34" charset="0"/>
                <a:cs typeface="Tahoma" pitchFamily="34" charset="0"/>
              </a:rPr>
              <a:t>tháng tuổi, </a:t>
            </a:r>
            <a:r>
              <a:rPr lang="en-US" dirty="0" smtClean="0">
                <a:latin typeface="Tahoma" pitchFamily="34" charset="0"/>
                <a:ea typeface="Tahoma" pitchFamily="34" charset="0"/>
                <a:cs typeface="Tahoma" pitchFamily="34" charset="0"/>
              </a:rPr>
              <a:t>booster</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1 năm. </a:t>
            </a:r>
            <a:endParaRPr lang="en-US"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11663671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90600"/>
          </a:xfrm>
        </p:spPr>
        <p:txBody>
          <a:bodyPr>
            <a:normAutofit/>
          </a:bodyPr>
          <a:lstStyle/>
          <a:p>
            <a:r>
              <a:rPr lang="en-US" sz="2800" b="1" dirty="0" err="1">
                <a:latin typeface="Tahoma" pitchFamily="34" charset="0"/>
                <a:ea typeface="Tahoma" pitchFamily="34" charset="0"/>
                <a:cs typeface="Tahoma" pitchFamily="34" charset="0"/>
              </a:rPr>
              <a:t>Đáp</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ứng</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miễn</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dịch</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với</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vaccin</a:t>
            </a:r>
            <a:r>
              <a:rPr lang="en-US" sz="2800" b="1" dirty="0">
                <a:latin typeface="Tahoma" pitchFamily="34" charset="0"/>
                <a:ea typeface="Tahoma" pitchFamily="34" charset="0"/>
                <a:cs typeface="Tahoma" pitchFamily="34" charset="0"/>
              </a:rPr>
              <a:t> ở </a:t>
            </a:r>
            <a:r>
              <a:rPr lang="en-US" sz="2800" b="1" dirty="0" err="1">
                <a:latin typeface="Tahoma" pitchFamily="34" charset="0"/>
                <a:ea typeface="Tahoma" pitchFamily="34" charset="0"/>
                <a:cs typeface="Tahoma" pitchFamily="34" charset="0"/>
              </a:rPr>
              <a:t>trẻ</a:t>
            </a:r>
            <a:r>
              <a:rPr lang="en-US" sz="2800" b="1" dirty="0">
                <a:latin typeface="Tahoma" pitchFamily="34" charset="0"/>
                <a:ea typeface="Tahoma" pitchFamily="34" charset="0"/>
                <a:cs typeface="Tahoma" pitchFamily="34" charset="0"/>
              </a:rPr>
              <a:t> non </a:t>
            </a:r>
            <a:r>
              <a:rPr lang="en-US" sz="2800" b="1" dirty="0" err="1">
                <a:latin typeface="Tahoma" pitchFamily="34" charset="0"/>
                <a:ea typeface="Tahoma" pitchFamily="34" charset="0"/>
                <a:cs typeface="Tahoma" pitchFamily="34" charset="0"/>
              </a:rPr>
              <a:t>tháng</a:t>
            </a:r>
            <a:r>
              <a:rPr lang="en-US" sz="2800" b="1" dirty="0">
                <a:latin typeface="Tahoma" pitchFamily="34" charset="0"/>
                <a:ea typeface="Tahoma" pitchFamily="34" charset="0"/>
                <a:cs typeface="Tahoma" pitchFamily="34" charset="0"/>
              </a:rPr>
              <a:t/>
            </a:r>
            <a:br>
              <a:rPr lang="en-US" sz="2800" b="1" dirty="0">
                <a:latin typeface="Tahoma" pitchFamily="34" charset="0"/>
                <a:ea typeface="Tahoma" pitchFamily="34" charset="0"/>
                <a:cs typeface="Tahoma" pitchFamily="34" charset="0"/>
              </a:rPr>
            </a:br>
            <a:r>
              <a:rPr lang="en-US" sz="2800" b="1" dirty="0">
                <a:latin typeface="Tahoma" pitchFamily="34" charset="0"/>
                <a:ea typeface="Tahoma" pitchFamily="34" charset="0"/>
                <a:cs typeface="Tahoma" pitchFamily="34" charset="0"/>
              </a:rPr>
              <a:t>(</a:t>
            </a:r>
            <a:r>
              <a:rPr lang="en-US" sz="2800" b="1" dirty="0" err="1">
                <a:latin typeface="Tahoma" pitchFamily="34" charset="0"/>
                <a:ea typeface="Tahoma" pitchFamily="34" charset="0"/>
                <a:cs typeface="Tahoma" pitchFamily="34" charset="0"/>
              </a:rPr>
              <a:t>vaccin</a:t>
            </a:r>
            <a:r>
              <a:rPr lang="en-US" sz="2800" b="1" dirty="0">
                <a:latin typeface="Tahoma" pitchFamily="34" charset="0"/>
                <a:ea typeface="Tahoma" pitchFamily="34" charset="0"/>
                <a:cs typeface="Tahoma" pitchFamily="34" charset="0"/>
              </a:rPr>
              <a:t> ho </a:t>
            </a:r>
            <a:r>
              <a:rPr lang="en-US" sz="2800" b="1" dirty="0" err="1">
                <a:latin typeface="Tahoma" pitchFamily="34" charset="0"/>
                <a:ea typeface="Tahoma" pitchFamily="34" charset="0"/>
                <a:cs typeface="Tahoma" pitchFamily="34" charset="0"/>
              </a:rPr>
              <a:t>gà</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vô</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bào</a:t>
            </a:r>
            <a:r>
              <a:rPr lang="en-US" sz="2800" b="1" dirty="0">
                <a:latin typeface="Tahoma" pitchFamily="34" charset="0"/>
                <a:ea typeface="Tahoma" pitchFamily="34" charset="0"/>
                <a:cs typeface="Tahoma" pitchFamily="34" charset="0"/>
              </a:rPr>
              <a:t>)</a:t>
            </a:r>
            <a:endParaRPr lang="en-US" sz="2800" b="1" dirty="0"/>
          </a:p>
        </p:txBody>
      </p:sp>
      <p:sp>
        <p:nvSpPr>
          <p:cNvPr id="3" name="Content Placeholder 2"/>
          <p:cNvSpPr>
            <a:spLocks noGrp="1"/>
          </p:cNvSpPr>
          <p:nvPr>
            <p:ph sz="quarter" idx="1"/>
          </p:nvPr>
        </p:nvSpPr>
        <p:spPr/>
        <p:txBody>
          <a:bodyPr>
            <a:normAutofit/>
          </a:bodyPr>
          <a:lstStyle/>
          <a:p>
            <a:pPr algn="just"/>
            <a:r>
              <a:rPr lang="vi-VN" dirty="0" smtClean="0">
                <a:latin typeface="Tahoma" pitchFamily="34" charset="0"/>
                <a:ea typeface="Tahoma" pitchFamily="34" charset="0"/>
                <a:cs typeface="Tahoma" pitchFamily="34" charset="0"/>
              </a:rPr>
              <a:t>nghiên </a:t>
            </a:r>
            <a:r>
              <a:rPr lang="vi-VN" dirty="0">
                <a:latin typeface="Tahoma" pitchFamily="34" charset="0"/>
                <a:ea typeface="Tahoma" pitchFamily="34" charset="0"/>
                <a:cs typeface="Tahoma" pitchFamily="34" charset="0"/>
              </a:rPr>
              <a:t>cứu gần đây của Vermeulen et al. </a:t>
            </a:r>
            <a:r>
              <a:rPr lang="vi-VN" dirty="0" smtClean="0">
                <a:latin typeface="Tahoma" pitchFamily="34" charset="0"/>
                <a:ea typeface="Tahoma" pitchFamily="34" charset="0"/>
                <a:cs typeface="Tahoma" pitchFamily="34" charset="0"/>
              </a:rPr>
              <a:t>ở</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trẻ </a:t>
            </a:r>
            <a:r>
              <a:rPr lang="vi-VN" dirty="0">
                <a:latin typeface="Tahoma" pitchFamily="34" charset="0"/>
                <a:ea typeface="Tahoma" pitchFamily="34" charset="0"/>
                <a:cs typeface="Tahoma" pitchFamily="34" charset="0"/>
              </a:rPr>
              <a:t>GA &lt;31 </a:t>
            </a:r>
            <a:r>
              <a:rPr lang="vi-VN" dirty="0" smtClean="0">
                <a:latin typeface="Tahoma" pitchFamily="34" charset="0"/>
                <a:ea typeface="Tahoma" pitchFamily="34" charset="0"/>
                <a:cs typeface="Tahoma" pitchFamily="34" charset="0"/>
              </a:rPr>
              <a:t>tuần </a:t>
            </a:r>
            <a:r>
              <a:rPr lang="vi-VN" dirty="0">
                <a:latin typeface="Tahoma" pitchFamily="34" charset="0"/>
                <a:ea typeface="Tahoma" pitchFamily="34" charset="0"/>
                <a:cs typeface="Tahoma" pitchFamily="34" charset="0"/>
              </a:rPr>
              <a:t>tiêm vaccine </a:t>
            </a:r>
            <a:r>
              <a:rPr lang="vi-VN" dirty="0" smtClean="0">
                <a:latin typeface="Tahoma" pitchFamily="34" charset="0"/>
                <a:ea typeface="Tahoma" pitchFamily="34" charset="0"/>
                <a:cs typeface="Tahoma" pitchFamily="34" charset="0"/>
              </a:rPr>
              <a:t>2</a:t>
            </a:r>
            <a:r>
              <a:rPr lang="vi-VN" dirty="0">
                <a:latin typeface="Tahoma" pitchFamily="34" charset="0"/>
                <a:ea typeface="Tahoma" pitchFamily="34" charset="0"/>
                <a:cs typeface="Tahoma" pitchFamily="34" charset="0"/>
              </a:rPr>
              <a:t>, 3 và 4 tháng tuổi cho </a:t>
            </a:r>
            <a:r>
              <a:rPr lang="vi-VN" dirty="0" smtClean="0">
                <a:latin typeface="Tahoma" pitchFamily="34" charset="0"/>
                <a:ea typeface="Tahoma" pitchFamily="34" charset="0"/>
                <a:cs typeface="Tahoma" pitchFamily="34" charset="0"/>
              </a:rPr>
              <a:t>thấy </a:t>
            </a:r>
            <a:r>
              <a:rPr lang="vi-VN" dirty="0">
                <a:latin typeface="Tahoma" pitchFamily="34" charset="0"/>
                <a:ea typeface="Tahoma" pitchFamily="34" charset="0"/>
                <a:cs typeface="Tahoma" pitchFamily="34" charset="0"/>
              </a:rPr>
              <a:t>hầu hết </a:t>
            </a:r>
            <a:r>
              <a:rPr lang="vi-VN" dirty="0" smtClean="0">
                <a:latin typeface="Tahoma" pitchFamily="34" charset="0"/>
                <a:ea typeface="Tahoma" pitchFamily="34" charset="0"/>
                <a:cs typeface="Tahoma" pitchFamily="34" charset="0"/>
              </a:rPr>
              <a:t>trẻ sau tiêm </a:t>
            </a:r>
            <a:r>
              <a:rPr lang="vi-VN" dirty="0">
                <a:latin typeface="Tahoma" pitchFamily="34" charset="0"/>
                <a:ea typeface="Tahoma" pitchFamily="34" charset="0"/>
                <a:cs typeface="Tahoma" pitchFamily="34" charset="0"/>
              </a:rPr>
              <a:t>chủng</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tế bào đơn nhân máu ngoại vi có </a:t>
            </a:r>
            <a:r>
              <a:rPr lang="vi-VN" dirty="0" smtClean="0">
                <a:latin typeface="Tahoma" pitchFamily="34" charset="0"/>
                <a:ea typeface="Tahoma" pitchFamily="34" charset="0"/>
                <a:cs typeface="Tahoma" pitchFamily="34" charset="0"/>
              </a:rPr>
              <a:t>thể </a:t>
            </a:r>
            <a:r>
              <a:rPr lang="en-US" dirty="0" err="1">
                <a:latin typeface="Tahoma" pitchFamily="34" charset="0"/>
                <a:ea typeface="Tahoma" pitchFamily="34" charset="0"/>
                <a:cs typeface="Tahoma" pitchFamily="34" charset="0"/>
              </a:rPr>
              <a:t>tạo</a:t>
            </a:r>
            <a:r>
              <a:rPr lang="vi-VN" dirty="0" smtClean="0">
                <a:latin typeface="Tahoma" pitchFamily="34" charset="0"/>
                <a:ea typeface="Tahoma" pitchFamily="34" charset="0"/>
                <a:cs typeface="Tahoma" pitchFamily="34" charset="0"/>
              </a:rPr>
              <a:t> IFN-γ </a:t>
            </a:r>
            <a:r>
              <a:rPr lang="vi-VN" dirty="0">
                <a:latin typeface="Tahoma" pitchFamily="34" charset="0"/>
                <a:ea typeface="Tahoma" pitchFamily="34" charset="0"/>
                <a:cs typeface="Tahoma" pitchFamily="34" charset="0"/>
              </a:rPr>
              <a:t>đáp ứng </a:t>
            </a:r>
            <a:r>
              <a:rPr lang="vi-VN" dirty="0" smtClean="0">
                <a:latin typeface="Tahoma" pitchFamily="34" charset="0"/>
                <a:ea typeface="Tahoma" pitchFamily="34" charset="0"/>
                <a:cs typeface="Tahoma" pitchFamily="34" charset="0"/>
              </a:rPr>
              <a:t>với </a:t>
            </a:r>
            <a:r>
              <a:rPr lang="vi-VN" dirty="0">
                <a:latin typeface="Tahoma" pitchFamily="34" charset="0"/>
                <a:ea typeface="Tahoma" pitchFamily="34" charset="0"/>
                <a:cs typeface="Tahoma" pitchFamily="34" charset="0"/>
              </a:rPr>
              <a:t>kháng nguyên vaccine, đi kèm với IL-5 và </a:t>
            </a:r>
            <a:r>
              <a:rPr lang="vi-VN" dirty="0" smtClean="0">
                <a:latin typeface="Tahoma" pitchFamily="34" charset="0"/>
                <a:ea typeface="Tahoma" pitchFamily="34" charset="0"/>
                <a:cs typeface="Tahoma" pitchFamily="34" charset="0"/>
              </a:rPr>
              <a:t>IL-13. </a:t>
            </a:r>
            <a:endParaRPr lang="en-US" dirty="0" smtClean="0">
              <a:latin typeface="Tahoma" pitchFamily="34" charset="0"/>
              <a:ea typeface="Tahoma" pitchFamily="34" charset="0"/>
              <a:cs typeface="Tahoma" pitchFamily="34" charset="0"/>
            </a:endParaRPr>
          </a:p>
          <a:p>
            <a:pPr algn="just"/>
            <a:r>
              <a:rPr lang="en-US" dirty="0" err="1" smtClean="0">
                <a:latin typeface="Tahoma" pitchFamily="34" charset="0"/>
                <a:ea typeface="Tahoma" pitchFamily="34" charset="0"/>
                <a:cs typeface="Tahoma" pitchFamily="34" charset="0"/>
              </a:rPr>
              <a:t>Nh</a:t>
            </a:r>
            <a:r>
              <a:rPr lang="vi-VN" dirty="0" smtClean="0">
                <a:latin typeface="Tahoma" pitchFamily="34" charset="0"/>
                <a:ea typeface="Tahoma" pitchFamily="34" charset="0"/>
                <a:cs typeface="Tahoma" pitchFamily="34" charset="0"/>
              </a:rPr>
              <a:t>ư </a:t>
            </a:r>
            <a:r>
              <a:rPr lang="en-US" dirty="0" err="1" smtClean="0">
                <a:latin typeface="Tahoma" pitchFamily="34" charset="0"/>
                <a:ea typeface="Tahoma" pitchFamily="34" charset="0"/>
                <a:cs typeface="Tahoma" pitchFamily="34" charset="0"/>
              </a:rPr>
              <a:t>vậy</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hầu </a:t>
            </a:r>
            <a:r>
              <a:rPr lang="vi-VN" dirty="0">
                <a:latin typeface="Tahoma" pitchFamily="34" charset="0"/>
                <a:ea typeface="Tahoma" pitchFamily="34" charset="0"/>
                <a:cs typeface="Tahoma" pitchFamily="34" charset="0"/>
              </a:rPr>
              <a:t>hết các PI như FTIs, </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tế </a:t>
            </a:r>
            <a:r>
              <a:rPr lang="vi-VN" dirty="0">
                <a:latin typeface="Tahoma" pitchFamily="34" charset="0"/>
                <a:ea typeface="Tahoma" pitchFamily="34" charset="0"/>
                <a:cs typeface="Tahoma" pitchFamily="34" charset="0"/>
              </a:rPr>
              <a:t>bào miễn dịch có khả năng </a:t>
            </a:r>
            <a:r>
              <a:rPr lang="vi-VN" dirty="0" smtClean="0">
                <a:latin typeface="Tahoma" pitchFamily="34" charset="0"/>
                <a:ea typeface="Tahoma" pitchFamily="34" charset="0"/>
                <a:cs typeface="Tahoma" pitchFamily="34" charset="0"/>
              </a:rPr>
              <a:t>phản </a:t>
            </a:r>
            <a:r>
              <a:rPr lang="vi-VN" dirty="0">
                <a:latin typeface="Tahoma" pitchFamily="34" charset="0"/>
                <a:ea typeface="Tahoma" pitchFamily="34" charset="0"/>
                <a:cs typeface="Tahoma" pitchFamily="34" charset="0"/>
              </a:rPr>
              <a:t>ứng </a:t>
            </a:r>
            <a:r>
              <a:rPr lang="en-US" dirty="0" err="1" smtClean="0">
                <a:latin typeface="Tahoma" pitchFamily="34" charset="0"/>
                <a:ea typeface="Tahoma" pitchFamily="34" charset="0"/>
                <a:cs typeface="Tahoma" pitchFamily="34" charset="0"/>
              </a:rPr>
              <a:t>với</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liều đầu tiên của AP.</a:t>
            </a:r>
            <a:br>
              <a:rPr lang="vi-VN" dirty="0">
                <a:latin typeface="Tahoma" pitchFamily="34" charset="0"/>
                <a:ea typeface="Tahoma" pitchFamily="34" charset="0"/>
                <a:cs typeface="Tahoma" pitchFamily="34" charset="0"/>
              </a:rPr>
            </a:br>
            <a:endParaRPr lang="en-US"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8540796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152400"/>
            <a:ext cx="8534400" cy="990600"/>
          </a:xfrm>
        </p:spPr>
        <p:txBody>
          <a:bodyPr>
            <a:normAutofit/>
          </a:bodyPr>
          <a:lstStyle/>
          <a:p>
            <a:r>
              <a:rPr lang="en-US" sz="2800" b="1" dirty="0" err="1">
                <a:latin typeface="Tahoma" pitchFamily="34" charset="0"/>
                <a:ea typeface="Tahoma" pitchFamily="34" charset="0"/>
                <a:cs typeface="Tahoma" pitchFamily="34" charset="0"/>
              </a:rPr>
              <a:t>Đáp</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ứng</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miễn</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dịch</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với</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vaccin</a:t>
            </a:r>
            <a:r>
              <a:rPr lang="en-US" sz="2800" b="1" dirty="0">
                <a:latin typeface="Tahoma" pitchFamily="34" charset="0"/>
                <a:ea typeface="Tahoma" pitchFamily="34" charset="0"/>
                <a:cs typeface="Tahoma" pitchFamily="34" charset="0"/>
              </a:rPr>
              <a:t> ở </a:t>
            </a:r>
            <a:r>
              <a:rPr lang="en-US" sz="2800" b="1" dirty="0" err="1">
                <a:latin typeface="Tahoma" pitchFamily="34" charset="0"/>
                <a:ea typeface="Tahoma" pitchFamily="34" charset="0"/>
                <a:cs typeface="Tahoma" pitchFamily="34" charset="0"/>
              </a:rPr>
              <a:t>trẻ</a:t>
            </a:r>
            <a:r>
              <a:rPr lang="en-US" sz="2800" b="1" dirty="0">
                <a:latin typeface="Tahoma" pitchFamily="34" charset="0"/>
                <a:ea typeface="Tahoma" pitchFamily="34" charset="0"/>
                <a:cs typeface="Tahoma" pitchFamily="34" charset="0"/>
              </a:rPr>
              <a:t> non </a:t>
            </a:r>
            <a:r>
              <a:rPr lang="en-US" sz="2800" b="1" dirty="0" err="1" smtClean="0">
                <a:latin typeface="Tahoma" pitchFamily="34" charset="0"/>
                <a:ea typeface="Tahoma" pitchFamily="34" charset="0"/>
                <a:cs typeface="Tahoma" pitchFamily="34" charset="0"/>
              </a:rPr>
              <a:t>tháng</a:t>
            </a:r>
            <a:r>
              <a:rPr lang="en-US" sz="2800" b="1" dirty="0" smtClean="0">
                <a:latin typeface="Tahoma" pitchFamily="34" charset="0"/>
                <a:ea typeface="Tahoma" pitchFamily="34" charset="0"/>
                <a:cs typeface="Tahoma" pitchFamily="34" charset="0"/>
              </a:rPr>
              <a:t/>
            </a:r>
            <a:br>
              <a:rPr lang="en-US" sz="2800" b="1" dirty="0" smtClean="0">
                <a:latin typeface="Tahoma" pitchFamily="34" charset="0"/>
                <a:ea typeface="Tahoma" pitchFamily="34" charset="0"/>
                <a:cs typeface="Tahoma" pitchFamily="34" charset="0"/>
              </a:rPr>
            </a:br>
            <a:r>
              <a:rPr lang="en-US" sz="2800" b="1" dirty="0" smtClean="0">
                <a:latin typeface="Tahoma" pitchFamily="34" charset="0"/>
                <a:ea typeface="Tahoma" pitchFamily="34" charset="0"/>
                <a:cs typeface="Tahoma" pitchFamily="34" charset="0"/>
              </a:rPr>
              <a:t>(</a:t>
            </a:r>
            <a:r>
              <a:rPr lang="en-US" sz="2800" b="1" dirty="0" err="1" smtClean="0">
                <a:latin typeface="Tahoma" pitchFamily="34" charset="0"/>
                <a:ea typeface="Tahoma" pitchFamily="34" charset="0"/>
                <a:cs typeface="Tahoma" pitchFamily="34" charset="0"/>
              </a:rPr>
              <a:t>vaccin</a:t>
            </a:r>
            <a:r>
              <a:rPr lang="en-US" sz="2800" b="1" dirty="0">
                <a:latin typeface="Tahoma" pitchFamily="34" charset="0"/>
                <a:ea typeface="Tahoma" pitchFamily="34" charset="0"/>
                <a:cs typeface="Tahoma" pitchFamily="34" charset="0"/>
              </a:rPr>
              <a:t> </a:t>
            </a:r>
            <a:r>
              <a:rPr lang="en-US" sz="2800" b="1" dirty="0" err="1" smtClean="0">
                <a:latin typeface="Tahoma" pitchFamily="34" charset="0"/>
                <a:ea typeface="Tahoma" pitchFamily="34" charset="0"/>
                <a:cs typeface="Tahoma" pitchFamily="34" charset="0"/>
              </a:rPr>
              <a:t>viêm</a:t>
            </a:r>
            <a:r>
              <a:rPr lang="en-US" sz="2800" b="1" dirty="0" smtClean="0">
                <a:latin typeface="Tahoma" pitchFamily="34" charset="0"/>
                <a:ea typeface="Tahoma" pitchFamily="34" charset="0"/>
                <a:cs typeface="Tahoma" pitchFamily="34" charset="0"/>
              </a:rPr>
              <a:t> </a:t>
            </a:r>
            <a:r>
              <a:rPr lang="en-US" sz="2800" b="1" dirty="0" err="1" smtClean="0">
                <a:latin typeface="Tahoma" pitchFamily="34" charset="0"/>
                <a:ea typeface="Tahoma" pitchFamily="34" charset="0"/>
                <a:cs typeface="Tahoma" pitchFamily="34" charset="0"/>
              </a:rPr>
              <a:t>gan</a:t>
            </a:r>
            <a:r>
              <a:rPr lang="en-US" sz="2800" b="1" dirty="0" smtClean="0">
                <a:latin typeface="Tahoma" pitchFamily="34" charset="0"/>
                <a:ea typeface="Tahoma" pitchFamily="34" charset="0"/>
                <a:cs typeface="Tahoma" pitchFamily="34" charset="0"/>
              </a:rPr>
              <a:t> B)</a:t>
            </a:r>
            <a:endParaRPr lang="en-US" sz="3200" b="1" dirty="0"/>
          </a:p>
        </p:txBody>
      </p:sp>
      <p:sp>
        <p:nvSpPr>
          <p:cNvPr id="3" name="Content Placeholder 2"/>
          <p:cNvSpPr>
            <a:spLocks noGrp="1"/>
          </p:cNvSpPr>
          <p:nvPr>
            <p:ph sz="quarter" idx="1"/>
          </p:nvPr>
        </p:nvSpPr>
        <p:spPr/>
        <p:txBody>
          <a:bodyPr>
            <a:normAutofit/>
          </a:bodyPr>
          <a:lstStyle/>
          <a:p>
            <a:pPr algn="just"/>
            <a:r>
              <a:rPr lang="vi-VN" dirty="0" smtClean="0">
                <a:latin typeface="Tahoma" pitchFamily="34" charset="0"/>
                <a:ea typeface="Tahoma" pitchFamily="34" charset="0"/>
                <a:cs typeface="Tahoma" pitchFamily="34" charset="0"/>
              </a:rPr>
              <a:t>seroprotection và GMTs</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khi</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được </a:t>
            </a:r>
            <a:r>
              <a:rPr lang="vi-VN" dirty="0">
                <a:latin typeface="Tahoma" pitchFamily="34" charset="0"/>
                <a:ea typeface="Tahoma" pitchFamily="34" charset="0"/>
                <a:cs typeface="Tahoma" pitchFamily="34" charset="0"/>
              </a:rPr>
              <a:t>tiêm phòng viêm gan B </a:t>
            </a:r>
            <a:r>
              <a:rPr lang="vi-VN" dirty="0" smtClean="0">
                <a:latin typeface="Tahoma" pitchFamily="34" charset="0"/>
                <a:ea typeface="Tahoma" pitchFamily="34" charset="0"/>
                <a:cs typeface="Tahoma" pitchFamily="34" charset="0"/>
              </a:rPr>
              <a:t>ở</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trẻ</a:t>
            </a:r>
            <a:r>
              <a:rPr lang="en-US" dirty="0" smtClean="0">
                <a:latin typeface="Tahoma" pitchFamily="34" charset="0"/>
                <a:ea typeface="Tahoma" pitchFamily="34" charset="0"/>
                <a:cs typeface="Tahoma" pitchFamily="34" charset="0"/>
              </a:rPr>
              <a:t> </a:t>
            </a:r>
            <a:r>
              <a:rPr lang="en-US" dirty="0">
                <a:latin typeface="Tahoma" pitchFamily="34" charset="0"/>
                <a:ea typeface="Tahoma" pitchFamily="34" charset="0"/>
                <a:cs typeface="Tahoma" pitchFamily="34" charset="0"/>
              </a:rPr>
              <a:t>PI </a:t>
            </a:r>
            <a:r>
              <a:rPr lang="en-US" dirty="0" err="1" smtClean="0">
                <a:latin typeface="Tahoma" pitchFamily="34" charset="0"/>
                <a:ea typeface="Tahoma" pitchFamily="34" charset="0"/>
                <a:cs typeface="Tahoma" pitchFamily="34" charset="0"/>
              </a:rPr>
              <a:t>thấp</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hơn </a:t>
            </a:r>
            <a:r>
              <a:rPr lang="vi-VN" dirty="0">
                <a:latin typeface="Tahoma" pitchFamily="34" charset="0"/>
                <a:ea typeface="Tahoma" pitchFamily="34" charset="0"/>
                <a:cs typeface="Tahoma" pitchFamily="34" charset="0"/>
              </a:rPr>
              <a:t>FTIs. </a:t>
            </a:r>
            <a:endParaRPr lang="en-US" dirty="0" smtClean="0">
              <a:latin typeface="Tahoma" pitchFamily="34" charset="0"/>
              <a:ea typeface="Tahoma" pitchFamily="34" charset="0"/>
              <a:cs typeface="Tahoma" pitchFamily="34" charset="0"/>
            </a:endParaRPr>
          </a:p>
          <a:p>
            <a:pPr algn="just"/>
            <a:r>
              <a:rPr lang="vi-VN" dirty="0" smtClean="0">
                <a:latin typeface="Tahoma" pitchFamily="34" charset="0"/>
                <a:ea typeface="Tahoma" pitchFamily="34" charset="0"/>
                <a:cs typeface="Tahoma" pitchFamily="34" charset="0"/>
              </a:rPr>
              <a:t>nghiên cứu</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1992 </a:t>
            </a:r>
            <a:r>
              <a:rPr lang="vi-VN" dirty="0">
                <a:latin typeface="Tahoma" pitchFamily="34" charset="0"/>
                <a:ea typeface="Tahoma" pitchFamily="34" charset="0"/>
                <a:cs typeface="Tahoma" pitchFamily="34" charset="0"/>
              </a:rPr>
              <a:t>cho thấy tỷ lệ chuyển đổi huyết thanh </a:t>
            </a:r>
            <a:r>
              <a:rPr lang="vi-VN" dirty="0" smtClean="0">
                <a:latin typeface="Tahoma" pitchFamily="34" charset="0"/>
                <a:ea typeface="Tahoma" pitchFamily="34" charset="0"/>
                <a:cs typeface="Tahoma" pitchFamily="34" charset="0"/>
              </a:rPr>
              <a:t>và </a:t>
            </a:r>
            <a:r>
              <a:rPr lang="vi-VN" dirty="0">
                <a:latin typeface="Tahoma" pitchFamily="34" charset="0"/>
                <a:ea typeface="Tahoma" pitchFamily="34" charset="0"/>
                <a:cs typeface="Tahoma" pitchFamily="34" charset="0"/>
              </a:rPr>
              <a:t>nồng độ kháng thể HBV ở trẻ sơ sinh rất nhẹ cân nặng lúc sinh tiêm chủng khi </a:t>
            </a:r>
            <a:r>
              <a:rPr lang="vi-VN" dirty="0" smtClean="0">
                <a:latin typeface="Tahoma" pitchFamily="34" charset="0"/>
                <a:ea typeface="Tahoma" pitchFamily="34" charset="0"/>
                <a:cs typeface="Tahoma" pitchFamily="34" charset="0"/>
              </a:rPr>
              <a:t>trọng </a:t>
            </a:r>
            <a:r>
              <a:rPr lang="vi-VN" dirty="0">
                <a:latin typeface="Tahoma" pitchFamily="34" charset="0"/>
                <a:ea typeface="Tahoma" pitchFamily="34" charset="0"/>
                <a:cs typeface="Tahoma" pitchFamily="34" charset="0"/>
              </a:rPr>
              <a:t>lượng 1000 g so với trẻ sơ sinh tiêm chủng khi </a:t>
            </a:r>
            <a:r>
              <a:rPr lang="vi-VN" dirty="0" smtClean="0">
                <a:latin typeface="Tahoma" pitchFamily="34" charset="0"/>
                <a:ea typeface="Tahoma" pitchFamily="34" charset="0"/>
                <a:cs typeface="Tahoma" pitchFamily="34" charset="0"/>
              </a:rPr>
              <a:t>cân </a:t>
            </a:r>
            <a:r>
              <a:rPr lang="vi-VN" dirty="0">
                <a:latin typeface="Tahoma" pitchFamily="34" charset="0"/>
                <a:ea typeface="Tahoma" pitchFamily="34" charset="0"/>
                <a:cs typeface="Tahoma" pitchFamily="34" charset="0"/>
              </a:rPr>
              <a:t>nặng ≥ 2000 gam </a:t>
            </a:r>
            <a:r>
              <a:rPr lang="en-US" dirty="0" err="1" smtClean="0">
                <a:latin typeface="Tahoma" pitchFamily="34" charset="0"/>
                <a:ea typeface="Tahoma" pitchFamily="34" charset="0"/>
                <a:cs typeface="Tahoma" pitchFamily="34" charset="0"/>
              </a:rPr>
              <a:t>là</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thấp </a:t>
            </a:r>
            <a:r>
              <a:rPr lang="vi-VN" dirty="0">
                <a:latin typeface="Tahoma" pitchFamily="34" charset="0"/>
                <a:ea typeface="Tahoma" pitchFamily="34" charset="0"/>
                <a:cs typeface="Tahoma" pitchFamily="34" charset="0"/>
              </a:rPr>
              <a:t>hơn. </a:t>
            </a:r>
            <a:endParaRPr lang="en-US" dirty="0" smtClean="0">
              <a:latin typeface="Tahoma" pitchFamily="34" charset="0"/>
              <a:ea typeface="Tahoma" pitchFamily="34" charset="0"/>
              <a:cs typeface="Tahoma" pitchFamily="34" charset="0"/>
            </a:endParaRPr>
          </a:p>
          <a:p>
            <a:pPr algn="just"/>
            <a:r>
              <a:rPr lang="vi-VN" dirty="0" smtClean="0">
                <a:latin typeface="Tahoma" pitchFamily="34" charset="0"/>
                <a:ea typeface="Tahoma" pitchFamily="34" charset="0"/>
                <a:cs typeface="Tahoma" pitchFamily="34" charset="0"/>
              </a:rPr>
              <a:t>Nghiên </a:t>
            </a:r>
            <a:r>
              <a:rPr lang="vi-VN" dirty="0">
                <a:latin typeface="Tahoma" pitchFamily="34" charset="0"/>
                <a:ea typeface="Tahoma" pitchFamily="34" charset="0"/>
                <a:cs typeface="Tahoma" pitchFamily="34" charset="0"/>
              </a:rPr>
              <a:t>cứu </a:t>
            </a:r>
            <a:r>
              <a:rPr lang="en-US" dirty="0" err="1">
                <a:latin typeface="Tahoma" pitchFamily="34" charset="0"/>
                <a:ea typeface="Tahoma" pitchFamily="34" charset="0"/>
                <a:cs typeface="Tahoma" pitchFamily="34" charset="0"/>
              </a:rPr>
              <a:t>khác</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cho thấy </a:t>
            </a:r>
            <a:r>
              <a:rPr lang="en-US" dirty="0" err="1" smtClean="0">
                <a:latin typeface="Tahoma" pitchFamily="34" charset="0"/>
                <a:ea typeface="Tahoma" pitchFamily="34" charset="0"/>
                <a:cs typeface="Tahoma" pitchFamily="34" charset="0"/>
              </a:rPr>
              <a:t>có</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chuyển </a:t>
            </a:r>
            <a:r>
              <a:rPr lang="vi-VN" dirty="0">
                <a:latin typeface="Tahoma" pitchFamily="34" charset="0"/>
                <a:ea typeface="Tahoma" pitchFamily="34" charset="0"/>
                <a:cs typeface="Tahoma" pitchFamily="34" charset="0"/>
              </a:rPr>
              <a:t>đổi huyết thanh </a:t>
            </a:r>
            <a:r>
              <a:rPr lang="vi-VN" dirty="0" smtClean="0">
                <a:latin typeface="Tahoma" pitchFamily="34" charset="0"/>
                <a:ea typeface="Tahoma" pitchFamily="34" charset="0"/>
                <a:cs typeface="Tahoma" pitchFamily="34" charset="0"/>
              </a:rPr>
              <a:t>ở</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PI  </a:t>
            </a:r>
            <a:r>
              <a:rPr lang="vi-VN" dirty="0">
                <a:latin typeface="Tahoma" pitchFamily="34" charset="0"/>
                <a:ea typeface="Tahoma" pitchFamily="34" charset="0"/>
                <a:cs typeface="Tahoma" pitchFamily="34" charset="0"/>
              </a:rPr>
              <a:t>với thuốc chủng ngừa HBV </a:t>
            </a:r>
            <a:r>
              <a:rPr lang="en-US" dirty="0" err="1" smtClean="0">
                <a:latin typeface="Tahoma" pitchFamily="34" charset="0"/>
                <a:ea typeface="Tahoma" pitchFamily="34" charset="0"/>
                <a:cs typeface="Tahoma" pitchFamily="34" charset="0"/>
              </a:rPr>
              <a:t>lúc</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30 </a:t>
            </a:r>
            <a:r>
              <a:rPr lang="vi-VN" dirty="0">
                <a:latin typeface="Tahoma" pitchFamily="34" charset="0"/>
                <a:ea typeface="Tahoma" pitchFamily="34" charset="0"/>
                <a:cs typeface="Tahoma" pitchFamily="34" charset="0"/>
              </a:rPr>
              <a:t>ngày tuổi </a:t>
            </a:r>
            <a:r>
              <a:rPr lang="en-US" dirty="0" err="1" smtClean="0">
                <a:latin typeface="Tahoma" pitchFamily="34" charset="0"/>
                <a:ea typeface="Tahoma" pitchFamily="34" charset="0"/>
                <a:cs typeface="Tahoma" pitchFamily="34" charset="0"/>
              </a:rPr>
              <a:t>bất</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chấp</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GA </a:t>
            </a:r>
            <a:r>
              <a:rPr lang="vi-VN" dirty="0">
                <a:latin typeface="Tahoma" pitchFamily="34" charset="0"/>
                <a:ea typeface="Tahoma" pitchFamily="34" charset="0"/>
                <a:cs typeface="Tahoma" pitchFamily="34" charset="0"/>
              </a:rPr>
              <a:t>và trọng lượng lúc </a:t>
            </a:r>
            <a:r>
              <a:rPr lang="vi-VN" dirty="0" smtClean="0">
                <a:latin typeface="Tahoma" pitchFamily="34" charset="0"/>
                <a:ea typeface="Tahoma" pitchFamily="34" charset="0"/>
                <a:cs typeface="Tahoma" pitchFamily="34" charset="0"/>
              </a:rPr>
              <a:t>sinh</a:t>
            </a:r>
            <a:r>
              <a:rPr lang="en-US" dirty="0">
                <a:latin typeface="Tahoma" pitchFamily="34" charset="0"/>
                <a:ea typeface="Tahoma" pitchFamily="34" charset="0"/>
                <a:cs typeface="Tahoma" pitchFamily="34" charset="0"/>
              </a:rPr>
              <a:t>.</a:t>
            </a:r>
          </a:p>
        </p:txBody>
      </p:sp>
    </p:spTree>
    <p:extLst>
      <p:ext uri="{BB962C8B-B14F-4D97-AF65-F5344CB8AC3E}">
        <p14:creationId xmlns:p14="http://schemas.microsoft.com/office/powerpoint/2010/main" val="350667588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838200"/>
          </a:xfrm>
        </p:spPr>
        <p:txBody>
          <a:bodyPr>
            <a:noAutofit/>
          </a:bodyPr>
          <a:lstStyle/>
          <a:p>
            <a:r>
              <a:rPr lang="en-US" sz="2800" b="1" dirty="0" err="1">
                <a:latin typeface="Tahoma" pitchFamily="34" charset="0"/>
                <a:ea typeface="Tahoma" pitchFamily="34" charset="0"/>
                <a:cs typeface="Tahoma" pitchFamily="34" charset="0"/>
              </a:rPr>
              <a:t>Đáp</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ứng</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miễn</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dịch</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với</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vaccin</a:t>
            </a:r>
            <a:r>
              <a:rPr lang="en-US" sz="2800" b="1" dirty="0">
                <a:latin typeface="Tahoma" pitchFamily="34" charset="0"/>
                <a:ea typeface="Tahoma" pitchFamily="34" charset="0"/>
                <a:cs typeface="Tahoma" pitchFamily="34" charset="0"/>
              </a:rPr>
              <a:t> ở </a:t>
            </a:r>
            <a:r>
              <a:rPr lang="en-US" sz="2800" b="1" dirty="0" err="1">
                <a:latin typeface="Tahoma" pitchFamily="34" charset="0"/>
                <a:ea typeface="Tahoma" pitchFamily="34" charset="0"/>
                <a:cs typeface="Tahoma" pitchFamily="34" charset="0"/>
              </a:rPr>
              <a:t>trẻ</a:t>
            </a:r>
            <a:r>
              <a:rPr lang="en-US" sz="2800" b="1" dirty="0">
                <a:latin typeface="Tahoma" pitchFamily="34" charset="0"/>
                <a:ea typeface="Tahoma" pitchFamily="34" charset="0"/>
                <a:cs typeface="Tahoma" pitchFamily="34" charset="0"/>
              </a:rPr>
              <a:t> non </a:t>
            </a:r>
            <a:r>
              <a:rPr lang="en-US" sz="2800" b="1" dirty="0" err="1">
                <a:latin typeface="Tahoma" pitchFamily="34" charset="0"/>
                <a:ea typeface="Tahoma" pitchFamily="34" charset="0"/>
                <a:cs typeface="Tahoma" pitchFamily="34" charset="0"/>
              </a:rPr>
              <a:t>tháng</a:t>
            </a:r>
            <a:r>
              <a:rPr lang="en-US" sz="2800" b="1" dirty="0">
                <a:latin typeface="Tahoma" pitchFamily="34" charset="0"/>
                <a:ea typeface="Tahoma" pitchFamily="34" charset="0"/>
                <a:cs typeface="Tahoma" pitchFamily="34" charset="0"/>
              </a:rPr>
              <a:t/>
            </a:r>
            <a:br>
              <a:rPr lang="en-US" sz="2800" b="1" dirty="0">
                <a:latin typeface="Tahoma" pitchFamily="34" charset="0"/>
                <a:ea typeface="Tahoma" pitchFamily="34" charset="0"/>
                <a:cs typeface="Tahoma" pitchFamily="34" charset="0"/>
              </a:rPr>
            </a:br>
            <a:r>
              <a:rPr lang="en-US" sz="2800" b="1" dirty="0">
                <a:latin typeface="Tahoma" pitchFamily="34" charset="0"/>
                <a:ea typeface="Tahoma" pitchFamily="34" charset="0"/>
                <a:cs typeface="Tahoma" pitchFamily="34" charset="0"/>
              </a:rPr>
              <a:t>(</a:t>
            </a:r>
            <a:r>
              <a:rPr lang="en-US" sz="2800" b="1" dirty="0" err="1">
                <a:latin typeface="Tahoma" pitchFamily="34" charset="0"/>
                <a:ea typeface="Tahoma" pitchFamily="34" charset="0"/>
                <a:cs typeface="Tahoma" pitchFamily="34" charset="0"/>
              </a:rPr>
              <a:t>vaccin</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viêm</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gan</a:t>
            </a:r>
            <a:r>
              <a:rPr lang="en-US" sz="2800" b="1" dirty="0">
                <a:latin typeface="Tahoma" pitchFamily="34" charset="0"/>
                <a:ea typeface="Tahoma" pitchFamily="34" charset="0"/>
                <a:cs typeface="Tahoma" pitchFamily="34" charset="0"/>
              </a:rPr>
              <a:t> B)</a:t>
            </a:r>
            <a:endParaRPr lang="en-US" sz="2800" b="1" dirty="0"/>
          </a:p>
        </p:txBody>
      </p:sp>
      <p:sp>
        <p:nvSpPr>
          <p:cNvPr id="3" name="Content Placeholder 2"/>
          <p:cNvSpPr>
            <a:spLocks noGrp="1"/>
          </p:cNvSpPr>
          <p:nvPr>
            <p:ph sz="quarter" idx="1"/>
          </p:nvPr>
        </p:nvSpPr>
        <p:spPr/>
        <p:txBody>
          <a:bodyPr>
            <a:normAutofit/>
          </a:bodyPr>
          <a:lstStyle/>
          <a:p>
            <a:pPr algn="just"/>
            <a:r>
              <a:rPr lang="vi-VN" dirty="0" smtClean="0">
                <a:latin typeface="Tahoma" pitchFamily="34" charset="0"/>
                <a:ea typeface="Tahoma" pitchFamily="34" charset="0"/>
                <a:cs typeface="Tahoma" pitchFamily="34" charset="0"/>
              </a:rPr>
              <a:t>nghiên </a:t>
            </a:r>
            <a:r>
              <a:rPr lang="vi-VN" dirty="0">
                <a:latin typeface="Tahoma" pitchFamily="34" charset="0"/>
                <a:ea typeface="Tahoma" pitchFamily="34" charset="0"/>
                <a:cs typeface="Tahoma" pitchFamily="34" charset="0"/>
              </a:rPr>
              <a:t>cứu gần </a:t>
            </a:r>
            <a:r>
              <a:rPr lang="vi-VN" dirty="0" smtClean="0">
                <a:latin typeface="Tahoma" pitchFamily="34" charset="0"/>
                <a:ea typeface="Tahoma" pitchFamily="34" charset="0"/>
                <a:cs typeface="Tahoma" pitchFamily="34" charset="0"/>
              </a:rPr>
              <a:t>đây</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trẻ được </a:t>
            </a:r>
            <a:r>
              <a:rPr lang="vi-VN" dirty="0">
                <a:latin typeface="Tahoma" pitchFamily="34" charset="0"/>
                <a:ea typeface="Tahoma" pitchFamily="34" charset="0"/>
                <a:cs typeface="Tahoma" pitchFamily="34" charset="0"/>
              </a:rPr>
              <a:t>chủng ngừa viêm gan B 2, </a:t>
            </a:r>
            <a:r>
              <a:rPr lang="vi-VN" dirty="0" smtClean="0">
                <a:latin typeface="Tahoma" pitchFamily="34" charset="0"/>
                <a:ea typeface="Tahoma" pitchFamily="34" charset="0"/>
                <a:cs typeface="Tahoma" pitchFamily="34" charset="0"/>
              </a:rPr>
              <a:t>4</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6 </a:t>
            </a:r>
            <a:r>
              <a:rPr lang="vi-VN" dirty="0">
                <a:latin typeface="Tahoma" pitchFamily="34" charset="0"/>
                <a:ea typeface="Tahoma" pitchFamily="34" charset="0"/>
                <a:cs typeface="Tahoma" pitchFamily="34" charset="0"/>
              </a:rPr>
              <a:t>tháng tuổi </a:t>
            </a:r>
            <a:r>
              <a:rPr lang="en-US" dirty="0" err="1">
                <a:latin typeface="Tahoma" pitchFamily="34" charset="0"/>
                <a:ea typeface="Tahoma" pitchFamily="34" charset="0"/>
                <a:cs typeface="Tahoma" pitchFamily="34" charset="0"/>
              </a:rPr>
              <a:t>có</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khác biệt trong phản ứng miễn dịch chủ yếu liên quan đến tuổi sau khi sinh hơn là GA hoặc cân nặng lúc sinh. [56] </a:t>
            </a:r>
            <a:endParaRPr lang="en-US" dirty="0" smtClean="0">
              <a:latin typeface="Tahoma" pitchFamily="34" charset="0"/>
              <a:ea typeface="Tahoma" pitchFamily="34" charset="0"/>
              <a:cs typeface="Tahoma" pitchFamily="34" charset="0"/>
            </a:endParaRPr>
          </a:p>
          <a:p>
            <a:pPr algn="just"/>
            <a:r>
              <a:rPr lang="vi-VN" dirty="0" smtClean="0">
                <a:latin typeface="Tahoma" pitchFamily="34" charset="0"/>
                <a:ea typeface="Tahoma" pitchFamily="34" charset="0"/>
                <a:cs typeface="Tahoma" pitchFamily="34" charset="0"/>
              </a:rPr>
              <a:t>Tuy </a:t>
            </a:r>
            <a:r>
              <a:rPr lang="vi-VN" dirty="0">
                <a:latin typeface="Tahoma" pitchFamily="34" charset="0"/>
                <a:ea typeface="Tahoma" pitchFamily="34" charset="0"/>
                <a:cs typeface="Tahoma" pitchFamily="34" charset="0"/>
              </a:rPr>
              <a:t>nhiên, hầu hết các dữ liệu cho thấy mức độ kháng thể PI đã nhận được </a:t>
            </a:r>
            <a:r>
              <a:rPr lang="en-US" dirty="0" err="1" smtClean="0">
                <a:latin typeface="Tahoma" pitchFamily="34" charset="0"/>
                <a:ea typeface="Tahoma" pitchFamily="34" charset="0"/>
                <a:cs typeface="Tahoma" pitchFamily="34" charset="0"/>
              </a:rPr>
              <a:t>sau</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ba </a:t>
            </a:r>
            <a:r>
              <a:rPr lang="vi-VN" dirty="0">
                <a:latin typeface="Tahoma" pitchFamily="34" charset="0"/>
                <a:ea typeface="Tahoma" pitchFamily="34" charset="0"/>
                <a:cs typeface="Tahoma" pitchFamily="34" charset="0"/>
              </a:rPr>
              <a:t>liều </a:t>
            </a:r>
            <a:r>
              <a:rPr lang="vi-VN" dirty="0" smtClean="0">
                <a:latin typeface="Tahoma" pitchFamily="34" charset="0"/>
                <a:ea typeface="Tahoma" pitchFamily="34" charset="0"/>
                <a:cs typeface="Tahoma" pitchFamily="34" charset="0"/>
              </a:rPr>
              <a:t>chủng </a:t>
            </a:r>
            <a:r>
              <a:rPr lang="vi-VN" dirty="0">
                <a:latin typeface="Tahoma" pitchFamily="34" charset="0"/>
                <a:ea typeface="Tahoma" pitchFamily="34" charset="0"/>
                <a:cs typeface="Tahoma" pitchFamily="34" charset="0"/>
              </a:rPr>
              <a:t>ngừa HBV </a:t>
            </a:r>
            <a:r>
              <a:rPr lang="en-US" dirty="0" err="1">
                <a:latin typeface="Tahoma" pitchFamily="34" charset="0"/>
                <a:ea typeface="Tahoma" pitchFamily="34" charset="0"/>
                <a:cs typeface="Tahoma" pitchFamily="34" charset="0"/>
              </a:rPr>
              <a:t>từ</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9-12 tháng tuổi </a:t>
            </a:r>
            <a:r>
              <a:rPr lang="en-US" dirty="0" err="1" smtClean="0">
                <a:latin typeface="Tahoma" pitchFamily="34" charset="0"/>
                <a:ea typeface="Tahoma" pitchFamily="34" charset="0"/>
                <a:cs typeface="Tahoma" pitchFamily="34" charset="0"/>
              </a:rPr>
              <a:t>sẽ</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tạo</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đượ</a:t>
            </a:r>
            <a:r>
              <a:rPr lang="en-US" dirty="0" smtClean="0">
                <a:latin typeface="Tahoma" pitchFamily="34" charset="0"/>
                <a:ea typeface="Tahoma" pitchFamily="34" charset="0"/>
                <a:cs typeface="Tahoma" pitchFamily="34" charset="0"/>
              </a:rPr>
              <a:t>c </a:t>
            </a:r>
            <a:r>
              <a:rPr lang="vi-VN" dirty="0" smtClean="0">
                <a:latin typeface="Tahoma" pitchFamily="34" charset="0"/>
                <a:ea typeface="Tahoma" pitchFamily="34" charset="0"/>
                <a:cs typeface="Tahoma" pitchFamily="34" charset="0"/>
              </a:rPr>
              <a:t>bảo </a:t>
            </a:r>
            <a:r>
              <a:rPr lang="vi-VN" dirty="0">
                <a:latin typeface="Tahoma" pitchFamily="34" charset="0"/>
                <a:ea typeface="Tahoma" pitchFamily="34" charset="0"/>
                <a:cs typeface="Tahoma" pitchFamily="34" charset="0"/>
              </a:rPr>
              <a:t>vệ, bất kể của GA và trọng lượng sơ </a:t>
            </a:r>
            <a:r>
              <a:rPr lang="vi-VN" dirty="0" smtClean="0">
                <a:latin typeface="Tahoma" pitchFamily="34" charset="0"/>
                <a:ea typeface="Tahoma" pitchFamily="34" charset="0"/>
                <a:cs typeface="Tahoma" pitchFamily="34" charset="0"/>
              </a:rPr>
              <a:t>sinh.</a:t>
            </a:r>
            <a:endParaRPr lang="en-US"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31912653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371600"/>
          </a:xfrm>
        </p:spPr>
        <p:txBody>
          <a:bodyPr>
            <a:noAutofit/>
          </a:bodyPr>
          <a:lstStyle/>
          <a:p>
            <a:r>
              <a:rPr lang="en-US" sz="2800" b="1" dirty="0" smtClean="0">
                <a:latin typeface="Tahoma" pitchFamily="34" charset="0"/>
                <a:ea typeface="Tahoma" pitchFamily="34" charset="0"/>
                <a:cs typeface="Tahoma" pitchFamily="34" charset="0"/>
              </a:rPr>
              <a:t/>
            </a:r>
            <a:br>
              <a:rPr lang="en-US" sz="2800" b="1" dirty="0" smtClean="0">
                <a:latin typeface="Tahoma" pitchFamily="34" charset="0"/>
                <a:ea typeface="Tahoma" pitchFamily="34" charset="0"/>
                <a:cs typeface="Tahoma" pitchFamily="34" charset="0"/>
              </a:rPr>
            </a:br>
            <a:r>
              <a:rPr lang="en-US" sz="2800" b="1" dirty="0" err="1" smtClean="0">
                <a:latin typeface="Tahoma" pitchFamily="34" charset="0"/>
                <a:ea typeface="Tahoma" pitchFamily="34" charset="0"/>
                <a:cs typeface="Tahoma" pitchFamily="34" charset="0"/>
              </a:rPr>
              <a:t>Đáp</a:t>
            </a:r>
            <a:r>
              <a:rPr lang="en-US" sz="2800" b="1" dirty="0" smtClean="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ứng</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miễn</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dịch</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với</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vaccin</a:t>
            </a:r>
            <a:r>
              <a:rPr lang="en-US" sz="2800" b="1" dirty="0">
                <a:latin typeface="Tahoma" pitchFamily="34" charset="0"/>
                <a:ea typeface="Tahoma" pitchFamily="34" charset="0"/>
                <a:cs typeface="Tahoma" pitchFamily="34" charset="0"/>
              </a:rPr>
              <a:t> ở </a:t>
            </a:r>
            <a:r>
              <a:rPr lang="en-US" sz="2800" b="1" dirty="0" err="1">
                <a:latin typeface="Tahoma" pitchFamily="34" charset="0"/>
                <a:ea typeface="Tahoma" pitchFamily="34" charset="0"/>
                <a:cs typeface="Tahoma" pitchFamily="34" charset="0"/>
              </a:rPr>
              <a:t>trẻ</a:t>
            </a:r>
            <a:r>
              <a:rPr lang="en-US" sz="2800" b="1" dirty="0">
                <a:latin typeface="Tahoma" pitchFamily="34" charset="0"/>
                <a:ea typeface="Tahoma" pitchFamily="34" charset="0"/>
                <a:cs typeface="Tahoma" pitchFamily="34" charset="0"/>
              </a:rPr>
              <a:t> non </a:t>
            </a:r>
            <a:r>
              <a:rPr lang="en-US" sz="2800" b="1" dirty="0" err="1" smtClean="0">
                <a:latin typeface="Tahoma" pitchFamily="34" charset="0"/>
                <a:ea typeface="Tahoma" pitchFamily="34" charset="0"/>
                <a:cs typeface="Tahoma" pitchFamily="34" charset="0"/>
              </a:rPr>
              <a:t>tháng</a:t>
            </a:r>
            <a:r>
              <a:rPr lang="en-US" sz="2800" b="1" dirty="0" smtClean="0">
                <a:latin typeface="Tahoma" pitchFamily="34" charset="0"/>
                <a:ea typeface="Tahoma" pitchFamily="34" charset="0"/>
                <a:cs typeface="Tahoma" pitchFamily="34" charset="0"/>
              </a:rPr>
              <a:t/>
            </a:r>
            <a:br>
              <a:rPr lang="en-US" sz="2800" b="1" dirty="0" smtClean="0">
                <a:latin typeface="Tahoma" pitchFamily="34" charset="0"/>
                <a:ea typeface="Tahoma" pitchFamily="34" charset="0"/>
                <a:cs typeface="Tahoma" pitchFamily="34" charset="0"/>
              </a:rPr>
            </a:br>
            <a:r>
              <a:rPr lang="en-US" sz="2800" b="1" dirty="0" smtClean="0">
                <a:latin typeface="Tahoma" pitchFamily="34" charset="0"/>
                <a:ea typeface="Tahoma" pitchFamily="34" charset="0"/>
                <a:cs typeface="Tahoma" pitchFamily="34" charset="0"/>
              </a:rPr>
              <a:t>(</a:t>
            </a:r>
            <a:r>
              <a:rPr lang="en-US" sz="2800" b="1" dirty="0" err="1" smtClean="0">
                <a:latin typeface="Tahoma" pitchFamily="34" charset="0"/>
                <a:ea typeface="Tahoma" pitchFamily="34" charset="0"/>
                <a:cs typeface="Tahoma" pitchFamily="34" charset="0"/>
              </a:rPr>
              <a:t>vaccin</a:t>
            </a:r>
            <a:r>
              <a:rPr lang="en-US" sz="2800" b="1" dirty="0">
                <a:latin typeface="Tahoma" pitchFamily="34" charset="0"/>
                <a:ea typeface="Tahoma" pitchFamily="34" charset="0"/>
                <a:cs typeface="Tahoma" pitchFamily="34" charset="0"/>
              </a:rPr>
              <a:t> </a:t>
            </a:r>
            <a:r>
              <a:rPr lang="en-US" sz="2800" b="1" dirty="0" err="1" smtClean="0">
                <a:latin typeface="Tahoma" pitchFamily="34" charset="0"/>
                <a:ea typeface="Tahoma" pitchFamily="34" charset="0"/>
                <a:cs typeface="Tahoma" pitchFamily="34" charset="0"/>
              </a:rPr>
              <a:t>cộng</a:t>
            </a:r>
            <a:r>
              <a:rPr lang="en-US" sz="2800" b="1" dirty="0" smtClean="0">
                <a:latin typeface="Tahoma" pitchFamily="34" charset="0"/>
                <a:ea typeface="Tahoma" pitchFamily="34" charset="0"/>
                <a:cs typeface="Tahoma" pitchFamily="34" charset="0"/>
              </a:rPr>
              <a:t> h</a:t>
            </a:r>
            <a:r>
              <a:rPr lang="vi-VN" sz="2800" b="1" dirty="0" smtClean="0">
                <a:latin typeface="Tahoma" pitchFamily="34" charset="0"/>
                <a:ea typeface="Tahoma" pitchFamily="34" charset="0"/>
                <a:cs typeface="Tahoma" pitchFamily="34" charset="0"/>
              </a:rPr>
              <a:t>ợ</a:t>
            </a:r>
            <a:r>
              <a:rPr lang="en-US" sz="2800" b="1" dirty="0" smtClean="0">
                <a:latin typeface="Tahoma" pitchFamily="34" charset="0"/>
                <a:ea typeface="Tahoma" pitchFamily="34" charset="0"/>
                <a:cs typeface="Tahoma" pitchFamily="34" charset="0"/>
              </a:rPr>
              <a:t>p)</a:t>
            </a:r>
            <a:br>
              <a:rPr lang="en-US" sz="2800" b="1" dirty="0" smtClean="0">
                <a:latin typeface="Tahoma" pitchFamily="34" charset="0"/>
                <a:ea typeface="Tahoma" pitchFamily="34" charset="0"/>
                <a:cs typeface="Tahoma" pitchFamily="34" charset="0"/>
              </a:rPr>
            </a:br>
            <a:endParaRPr lang="en-US" sz="2800" b="1" dirty="0"/>
          </a:p>
        </p:txBody>
      </p:sp>
      <p:sp>
        <p:nvSpPr>
          <p:cNvPr id="3" name="Content Placeholder 2"/>
          <p:cNvSpPr>
            <a:spLocks noGrp="1"/>
          </p:cNvSpPr>
          <p:nvPr>
            <p:ph sz="quarter" idx="1"/>
          </p:nvPr>
        </p:nvSpPr>
        <p:spPr/>
        <p:txBody>
          <a:bodyPr>
            <a:noAutofit/>
          </a:bodyPr>
          <a:lstStyle/>
          <a:p>
            <a:pPr algn="just"/>
            <a:r>
              <a:rPr lang="vi-VN" sz="2500" dirty="0" smtClean="0">
                <a:latin typeface="Tahoma" pitchFamily="34" charset="0"/>
                <a:ea typeface="Tahoma" pitchFamily="34" charset="0"/>
                <a:cs typeface="Tahoma" pitchFamily="34" charset="0"/>
              </a:rPr>
              <a:t>vắc </a:t>
            </a:r>
            <a:r>
              <a:rPr lang="vi-VN" sz="2500" dirty="0">
                <a:latin typeface="Tahoma" pitchFamily="34" charset="0"/>
                <a:ea typeface="Tahoma" pitchFamily="34" charset="0"/>
                <a:cs typeface="Tahoma" pitchFamily="34" charset="0"/>
              </a:rPr>
              <a:t>xin </a:t>
            </a:r>
            <a:r>
              <a:rPr lang="en-US" sz="2500" dirty="0" err="1" smtClean="0">
                <a:latin typeface="Tahoma" pitchFamily="34" charset="0"/>
                <a:ea typeface="Tahoma" pitchFamily="34" charset="0"/>
                <a:cs typeface="Tahoma" pitchFamily="34" charset="0"/>
              </a:rPr>
              <a:t>cộng</a:t>
            </a:r>
            <a:r>
              <a:rPr lang="vi-VN" sz="2500" dirty="0" smtClean="0">
                <a:latin typeface="Tahoma" pitchFamily="34" charset="0"/>
                <a:ea typeface="Tahoma" pitchFamily="34" charset="0"/>
                <a:cs typeface="Tahoma" pitchFamily="34" charset="0"/>
              </a:rPr>
              <a:t> hợp</a:t>
            </a:r>
            <a:r>
              <a:rPr lang="en-US" sz="2500" dirty="0" smtClean="0">
                <a:latin typeface="Tahoma" pitchFamily="34" charset="0"/>
                <a:ea typeface="Tahoma" pitchFamily="34" charset="0"/>
                <a:cs typeface="Tahoma" pitchFamily="34" charset="0"/>
              </a:rPr>
              <a:t>: </a:t>
            </a:r>
            <a:r>
              <a:rPr lang="vi-VN" sz="2500" dirty="0" smtClean="0">
                <a:latin typeface="Tahoma" pitchFamily="34" charset="0"/>
                <a:ea typeface="Tahoma" pitchFamily="34" charset="0"/>
                <a:cs typeface="Tahoma" pitchFamily="34" charset="0"/>
              </a:rPr>
              <a:t>Streptococcus</a:t>
            </a:r>
            <a:r>
              <a:rPr lang="en-US" sz="2500" dirty="0" smtClean="0">
                <a:latin typeface="Tahoma" pitchFamily="34" charset="0"/>
                <a:ea typeface="Tahoma" pitchFamily="34" charset="0"/>
                <a:cs typeface="Tahoma" pitchFamily="34" charset="0"/>
              </a:rPr>
              <a:t> </a:t>
            </a:r>
            <a:r>
              <a:rPr lang="vi-VN" sz="2500" dirty="0" smtClean="0">
                <a:latin typeface="Tahoma" pitchFamily="34" charset="0"/>
                <a:ea typeface="Tahoma" pitchFamily="34" charset="0"/>
                <a:cs typeface="Tahoma" pitchFamily="34" charset="0"/>
              </a:rPr>
              <a:t>(PCV</a:t>
            </a:r>
            <a:r>
              <a:rPr lang="vi-VN" sz="2500" dirty="0">
                <a:latin typeface="Tahoma" pitchFamily="34" charset="0"/>
                <a:ea typeface="Tahoma" pitchFamily="34" charset="0"/>
                <a:cs typeface="Tahoma" pitchFamily="34" charset="0"/>
              </a:rPr>
              <a:t>), </a:t>
            </a:r>
            <a:r>
              <a:rPr lang="vi-VN" sz="2500" dirty="0" smtClean="0">
                <a:latin typeface="Tahoma" pitchFamily="34" charset="0"/>
                <a:ea typeface="Tahoma" pitchFamily="34" charset="0"/>
                <a:cs typeface="Tahoma" pitchFamily="34" charset="0"/>
              </a:rPr>
              <a:t> </a:t>
            </a:r>
            <a:r>
              <a:rPr lang="vi-VN" sz="2500" dirty="0">
                <a:latin typeface="Tahoma" pitchFamily="34" charset="0"/>
                <a:ea typeface="Tahoma" pitchFamily="34" charset="0"/>
                <a:cs typeface="Tahoma" pitchFamily="34" charset="0"/>
              </a:rPr>
              <a:t>Neisseria meningitidis (</a:t>
            </a:r>
            <a:r>
              <a:rPr lang="vi-VN" sz="2500" dirty="0" smtClean="0">
                <a:latin typeface="Tahoma" pitchFamily="34" charset="0"/>
                <a:ea typeface="Tahoma" pitchFamily="34" charset="0"/>
                <a:cs typeface="Tahoma" pitchFamily="34" charset="0"/>
              </a:rPr>
              <a:t>MenC)</a:t>
            </a:r>
            <a:r>
              <a:rPr lang="en-US" sz="2500" dirty="0" smtClean="0">
                <a:latin typeface="Tahoma" pitchFamily="34" charset="0"/>
                <a:ea typeface="Tahoma" pitchFamily="34" charset="0"/>
                <a:cs typeface="Tahoma" pitchFamily="34" charset="0"/>
              </a:rPr>
              <a:t>,</a:t>
            </a:r>
            <a:r>
              <a:rPr lang="vi-VN" sz="2500" dirty="0" smtClean="0">
                <a:latin typeface="Tahoma" pitchFamily="34" charset="0"/>
                <a:ea typeface="Tahoma" pitchFamily="34" charset="0"/>
                <a:cs typeface="Tahoma" pitchFamily="34" charset="0"/>
              </a:rPr>
              <a:t>Haemophilus </a:t>
            </a:r>
            <a:r>
              <a:rPr lang="vi-VN" sz="2500" dirty="0">
                <a:latin typeface="Tahoma" pitchFamily="34" charset="0"/>
                <a:ea typeface="Tahoma" pitchFamily="34" charset="0"/>
                <a:cs typeface="Tahoma" pitchFamily="34" charset="0"/>
              </a:rPr>
              <a:t>influenzae </a:t>
            </a:r>
            <a:r>
              <a:rPr lang="en-US" sz="2500" dirty="0" smtClean="0">
                <a:latin typeface="Tahoma" pitchFamily="34" charset="0"/>
                <a:ea typeface="Tahoma" pitchFamily="34" charset="0"/>
                <a:cs typeface="Tahoma" pitchFamily="34" charset="0"/>
              </a:rPr>
              <a:t>type</a:t>
            </a:r>
            <a:r>
              <a:rPr lang="vi-VN" sz="2500" dirty="0" smtClean="0">
                <a:latin typeface="Tahoma" pitchFamily="34" charset="0"/>
                <a:ea typeface="Tahoma" pitchFamily="34" charset="0"/>
                <a:cs typeface="Tahoma" pitchFamily="34" charset="0"/>
              </a:rPr>
              <a:t> b(Hib</a:t>
            </a:r>
            <a:r>
              <a:rPr lang="vi-VN" sz="2500" dirty="0">
                <a:latin typeface="Tahoma" pitchFamily="34" charset="0"/>
                <a:ea typeface="Tahoma" pitchFamily="34" charset="0"/>
                <a:cs typeface="Tahoma" pitchFamily="34" charset="0"/>
              </a:rPr>
              <a:t>). </a:t>
            </a:r>
            <a:endParaRPr lang="en-US" sz="2500" dirty="0">
              <a:latin typeface="Tahoma" pitchFamily="34" charset="0"/>
              <a:ea typeface="Tahoma" pitchFamily="34" charset="0"/>
              <a:cs typeface="Tahoma" pitchFamily="34" charset="0"/>
            </a:endParaRPr>
          </a:p>
          <a:p>
            <a:pPr algn="just"/>
            <a:r>
              <a:rPr lang="en-US" sz="2500" dirty="0" err="1" smtClean="0">
                <a:latin typeface="Tahoma" pitchFamily="34" charset="0"/>
                <a:ea typeface="Tahoma" pitchFamily="34" charset="0"/>
                <a:cs typeface="Tahoma" pitchFamily="34" charset="0"/>
              </a:rPr>
              <a:t>Là</a:t>
            </a:r>
            <a:r>
              <a:rPr lang="en-US" sz="2500" dirty="0" smtClean="0">
                <a:latin typeface="Tahoma" pitchFamily="34" charset="0"/>
                <a:ea typeface="Tahoma" pitchFamily="34" charset="0"/>
                <a:cs typeface="Tahoma" pitchFamily="34" charset="0"/>
              </a:rPr>
              <a:t> </a:t>
            </a:r>
            <a:r>
              <a:rPr lang="vi-VN" sz="2500" dirty="0" smtClean="0">
                <a:latin typeface="Tahoma" pitchFamily="34" charset="0"/>
                <a:ea typeface="Tahoma" pitchFamily="34" charset="0"/>
                <a:cs typeface="Tahoma" pitchFamily="34" charset="0"/>
              </a:rPr>
              <a:t>kháng </a:t>
            </a:r>
            <a:r>
              <a:rPr lang="vi-VN" sz="2500" dirty="0">
                <a:latin typeface="Tahoma" pitchFamily="34" charset="0"/>
                <a:ea typeface="Tahoma" pitchFamily="34" charset="0"/>
                <a:cs typeface="Tahoma" pitchFamily="34" charset="0"/>
              </a:rPr>
              <a:t>nguyên Td có nguồn gốc </a:t>
            </a:r>
            <a:r>
              <a:rPr lang="en-US" sz="2500" dirty="0" err="1" smtClean="0">
                <a:latin typeface="Tahoma" pitchFamily="34" charset="0"/>
                <a:ea typeface="Tahoma" pitchFamily="34" charset="0"/>
                <a:cs typeface="Tahoma" pitchFamily="34" charset="0"/>
              </a:rPr>
              <a:t>từ</a:t>
            </a:r>
            <a:r>
              <a:rPr lang="en-US" sz="2500" dirty="0" smtClean="0">
                <a:latin typeface="Tahoma" pitchFamily="34" charset="0"/>
                <a:ea typeface="Tahoma" pitchFamily="34" charset="0"/>
                <a:cs typeface="Tahoma" pitchFamily="34" charset="0"/>
              </a:rPr>
              <a:t> </a:t>
            </a:r>
            <a:r>
              <a:rPr lang="en-US" sz="2500" dirty="0" err="1" smtClean="0">
                <a:latin typeface="Tahoma" pitchFamily="34" charset="0"/>
                <a:ea typeface="Tahoma" pitchFamily="34" charset="0"/>
                <a:cs typeface="Tahoma" pitchFamily="34" charset="0"/>
              </a:rPr>
              <a:t>cộng</a:t>
            </a:r>
            <a:r>
              <a:rPr lang="vi-VN" sz="2500" dirty="0" smtClean="0">
                <a:latin typeface="Tahoma" pitchFamily="34" charset="0"/>
                <a:ea typeface="Tahoma" pitchFamily="34" charset="0"/>
                <a:cs typeface="Tahoma" pitchFamily="34" charset="0"/>
              </a:rPr>
              <a:t> </a:t>
            </a:r>
            <a:r>
              <a:rPr lang="vi-VN" sz="2500" dirty="0">
                <a:latin typeface="Tahoma" pitchFamily="34" charset="0"/>
                <a:ea typeface="Tahoma" pitchFamily="34" charset="0"/>
                <a:cs typeface="Tahoma" pitchFamily="34" charset="0"/>
              </a:rPr>
              <a:t>hợp </a:t>
            </a:r>
            <a:r>
              <a:rPr lang="vi-VN" sz="2500" dirty="0" smtClean="0">
                <a:latin typeface="Tahoma" pitchFamily="34" charset="0"/>
                <a:ea typeface="Tahoma" pitchFamily="34" charset="0"/>
                <a:cs typeface="Tahoma" pitchFamily="34" charset="0"/>
              </a:rPr>
              <a:t>các </a:t>
            </a:r>
            <a:r>
              <a:rPr lang="en-US" sz="2500" dirty="0" err="1" smtClean="0">
                <a:latin typeface="Tahoma" pitchFamily="34" charset="0"/>
                <a:ea typeface="Tahoma" pitchFamily="34" charset="0"/>
                <a:cs typeface="Tahoma" pitchFamily="34" charset="0"/>
              </a:rPr>
              <a:t>kn</a:t>
            </a:r>
            <a:r>
              <a:rPr lang="en-US" sz="2500" dirty="0" smtClean="0">
                <a:latin typeface="Tahoma" pitchFamily="34" charset="0"/>
                <a:ea typeface="Tahoma" pitchFamily="34" charset="0"/>
                <a:cs typeface="Tahoma" pitchFamily="34" charset="0"/>
              </a:rPr>
              <a:t> </a:t>
            </a:r>
            <a:r>
              <a:rPr lang="vi-VN" sz="2500" dirty="0" smtClean="0">
                <a:latin typeface="Tahoma" pitchFamily="34" charset="0"/>
                <a:ea typeface="Tahoma" pitchFamily="34" charset="0"/>
                <a:cs typeface="Tahoma" pitchFamily="34" charset="0"/>
              </a:rPr>
              <a:t>polysaccharides </a:t>
            </a:r>
            <a:r>
              <a:rPr lang="vi-VN" sz="2500" dirty="0">
                <a:latin typeface="Tahoma" pitchFamily="34" charset="0"/>
                <a:ea typeface="Tahoma" pitchFamily="34" charset="0"/>
                <a:cs typeface="Tahoma" pitchFamily="34" charset="0"/>
              </a:rPr>
              <a:t>tác nhân gây bệnh với </a:t>
            </a:r>
            <a:r>
              <a:rPr lang="vi-VN" sz="2500" dirty="0" smtClean="0">
                <a:latin typeface="Tahoma" pitchFamily="34" charset="0"/>
                <a:ea typeface="Tahoma" pitchFamily="34" charset="0"/>
                <a:cs typeface="Tahoma" pitchFamily="34" charset="0"/>
              </a:rPr>
              <a:t>protein </a:t>
            </a:r>
            <a:r>
              <a:rPr lang="en-US" sz="2500" dirty="0" err="1" smtClean="0">
                <a:latin typeface="Tahoma" pitchFamily="34" charset="0"/>
                <a:ea typeface="Tahoma" pitchFamily="34" charset="0"/>
                <a:cs typeface="Tahoma" pitchFamily="34" charset="0"/>
              </a:rPr>
              <a:t>mang</a:t>
            </a:r>
            <a:r>
              <a:rPr lang="vi-VN" sz="2500" dirty="0" smtClean="0">
                <a:latin typeface="Tahoma" pitchFamily="34" charset="0"/>
                <a:ea typeface="Tahoma" pitchFamily="34" charset="0"/>
                <a:cs typeface="Tahoma" pitchFamily="34" charset="0"/>
              </a:rPr>
              <a:t>. </a:t>
            </a:r>
            <a:endParaRPr lang="en-US" sz="2500" dirty="0" smtClean="0">
              <a:latin typeface="Tahoma" pitchFamily="34" charset="0"/>
              <a:ea typeface="Tahoma" pitchFamily="34" charset="0"/>
              <a:cs typeface="Tahoma" pitchFamily="34" charset="0"/>
            </a:endParaRPr>
          </a:p>
          <a:p>
            <a:pPr algn="just"/>
            <a:r>
              <a:rPr lang="vi-VN" sz="2500" dirty="0" smtClean="0">
                <a:latin typeface="Tahoma" pitchFamily="34" charset="0"/>
                <a:ea typeface="Tahoma" pitchFamily="34" charset="0"/>
                <a:cs typeface="Tahoma" pitchFamily="34" charset="0"/>
              </a:rPr>
              <a:t>phản </a:t>
            </a:r>
            <a:r>
              <a:rPr lang="vi-VN" sz="2500" dirty="0">
                <a:latin typeface="Tahoma" pitchFamily="34" charset="0"/>
                <a:ea typeface="Tahoma" pitchFamily="34" charset="0"/>
                <a:cs typeface="Tahoma" pitchFamily="34" charset="0"/>
              </a:rPr>
              <a:t>ứng có thể bị suy yếu </a:t>
            </a:r>
            <a:r>
              <a:rPr lang="vi-VN" sz="2500" dirty="0" smtClean="0">
                <a:latin typeface="Tahoma" pitchFamily="34" charset="0"/>
                <a:ea typeface="Tahoma" pitchFamily="34" charset="0"/>
                <a:cs typeface="Tahoma" pitchFamily="34" charset="0"/>
              </a:rPr>
              <a:t>của </a:t>
            </a:r>
            <a:r>
              <a:rPr lang="vi-VN" sz="2500" dirty="0">
                <a:latin typeface="Tahoma" pitchFamily="34" charset="0"/>
                <a:ea typeface="Tahoma" pitchFamily="34" charset="0"/>
                <a:cs typeface="Tahoma" pitchFamily="34" charset="0"/>
              </a:rPr>
              <a:t>miễn dịch PI với các kháng nguyên Td, </a:t>
            </a:r>
            <a:r>
              <a:rPr lang="vi-VN" sz="2500" dirty="0" smtClean="0">
                <a:latin typeface="Tahoma" pitchFamily="34" charset="0"/>
                <a:ea typeface="Tahoma" pitchFamily="34" charset="0"/>
                <a:cs typeface="Tahoma" pitchFamily="34" charset="0"/>
              </a:rPr>
              <a:t>mức kháng thể </a:t>
            </a:r>
            <a:r>
              <a:rPr lang="vi-VN" sz="2500" dirty="0">
                <a:latin typeface="Tahoma" pitchFamily="34" charset="0"/>
                <a:ea typeface="Tahoma" pitchFamily="34" charset="0"/>
                <a:cs typeface="Tahoma" pitchFamily="34" charset="0"/>
              </a:rPr>
              <a:t>sẽ thấp hơn so với ở FTIs và không đủ để cung cấp bảo vệ, tuy nhiên</a:t>
            </a:r>
            <a:r>
              <a:rPr lang="vi-VN" sz="2500" dirty="0" smtClean="0">
                <a:latin typeface="Tahoma" pitchFamily="34" charset="0"/>
                <a:ea typeface="Tahoma" pitchFamily="34" charset="0"/>
                <a:cs typeface="Tahoma" pitchFamily="34" charset="0"/>
              </a:rPr>
              <a:t>, </a:t>
            </a:r>
            <a:r>
              <a:rPr lang="vi-VN" sz="2500" dirty="0">
                <a:latin typeface="Tahoma" pitchFamily="34" charset="0"/>
                <a:ea typeface="Tahoma" pitchFamily="34" charset="0"/>
                <a:cs typeface="Tahoma" pitchFamily="34" charset="0"/>
              </a:rPr>
              <a:t>hầu hết các các nghiên </a:t>
            </a:r>
            <a:r>
              <a:rPr lang="vi-VN" sz="2500" dirty="0" smtClean="0">
                <a:latin typeface="Tahoma" pitchFamily="34" charset="0"/>
                <a:ea typeface="Tahoma" pitchFamily="34" charset="0"/>
                <a:cs typeface="Tahoma" pitchFamily="34" charset="0"/>
              </a:rPr>
              <a:t>cứu đề</a:t>
            </a:r>
            <a:r>
              <a:rPr lang="en-US" sz="2500" dirty="0" smtClean="0">
                <a:latin typeface="Tahoma" pitchFamily="34" charset="0"/>
                <a:ea typeface="Tahoma" pitchFamily="34" charset="0"/>
                <a:cs typeface="Tahoma" pitchFamily="34" charset="0"/>
              </a:rPr>
              <a:t>u </a:t>
            </a:r>
            <a:r>
              <a:rPr lang="en-US" sz="2500" dirty="0" err="1" smtClean="0">
                <a:latin typeface="Tahoma" pitchFamily="34" charset="0"/>
                <a:ea typeface="Tahoma" pitchFamily="34" charset="0"/>
                <a:cs typeface="Tahoma" pitchFamily="34" charset="0"/>
              </a:rPr>
              <a:t>sinh</a:t>
            </a:r>
            <a:r>
              <a:rPr lang="en-US" sz="2500" dirty="0">
                <a:latin typeface="Tahoma" pitchFamily="34" charset="0"/>
                <a:ea typeface="Tahoma" pitchFamily="34" charset="0"/>
                <a:cs typeface="Tahoma" pitchFamily="34" charset="0"/>
              </a:rPr>
              <a:t> </a:t>
            </a:r>
            <a:r>
              <a:rPr lang="en-US" sz="2500" dirty="0" err="1" smtClean="0">
                <a:latin typeface="Tahoma" pitchFamily="34" charset="0"/>
                <a:ea typeface="Tahoma" pitchFamily="34" charset="0"/>
                <a:cs typeface="Tahoma" pitchFamily="34" charset="0"/>
              </a:rPr>
              <a:t>miễn</a:t>
            </a:r>
            <a:r>
              <a:rPr lang="en-US" sz="2500" dirty="0">
                <a:latin typeface="Tahoma" pitchFamily="34" charset="0"/>
                <a:ea typeface="Tahoma" pitchFamily="34" charset="0"/>
                <a:cs typeface="Tahoma" pitchFamily="34" charset="0"/>
              </a:rPr>
              <a:t> </a:t>
            </a:r>
            <a:r>
              <a:rPr lang="en-US" sz="2500" dirty="0" err="1" smtClean="0">
                <a:latin typeface="Tahoma" pitchFamily="34" charset="0"/>
                <a:ea typeface="Tahoma" pitchFamily="34" charset="0"/>
                <a:cs typeface="Tahoma" pitchFamily="34" charset="0"/>
              </a:rPr>
              <a:t>dịch</a:t>
            </a:r>
            <a:r>
              <a:rPr lang="en-US" sz="2500" dirty="0">
                <a:latin typeface="Tahoma" pitchFamily="34" charset="0"/>
                <a:ea typeface="Tahoma" pitchFamily="34" charset="0"/>
                <a:cs typeface="Tahoma" pitchFamily="34" charset="0"/>
              </a:rPr>
              <a:t> </a:t>
            </a:r>
            <a:r>
              <a:rPr lang="en-US" sz="2500" dirty="0" err="1" smtClean="0">
                <a:latin typeface="Tahoma" pitchFamily="34" charset="0"/>
                <a:ea typeface="Tahoma" pitchFamily="34" charset="0"/>
                <a:cs typeface="Tahoma" pitchFamily="34" charset="0"/>
              </a:rPr>
              <a:t>tốt</a:t>
            </a:r>
            <a:r>
              <a:rPr lang="vi-VN" sz="2500" dirty="0" smtClean="0">
                <a:latin typeface="Tahoma" pitchFamily="34" charset="0"/>
                <a:ea typeface="Tahoma" pitchFamily="34" charset="0"/>
                <a:cs typeface="Tahoma" pitchFamily="34" charset="0"/>
              </a:rPr>
              <a:t>.</a:t>
            </a:r>
            <a:r>
              <a:rPr lang="vi-VN" sz="2500" dirty="0">
                <a:latin typeface="Tahoma" pitchFamily="34" charset="0"/>
                <a:ea typeface="Tahoma" pitchFamily="34" charset="0"/>
                <a:cs typeface="Tahoma" pitchFamily="34" charset="0"/>
              </a:rPr>
              <a:t/>
            </a:r>
            <a:br>
              <a:rPr lang="vi-VN" sz="2500" dirty="0">
                <a:latin typeface="Tahoma" pitchFamily="34" charset="0"/>
                <a:ea typeface="Tahoma" pitchFamily="34" charset="0"/>
                <a:cs typeface="Tahoma" pitchFamily="34" charset="0"/>
              </a:rPr>
            </a:br>
            <a:endParaRPr lang="en-US" sz="2500"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38597106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066800"/>
          </a:xfrm>
        </p:spPr>
        <p:txBody>
          <a:bodyPr>
            <a:noAutofit/>
          </a:bodyPr>
          <a:lstStyle/>
          <a:p>
            <a:r>
              <a:rPr lang="vi-VN" sz="3200" b="1" dirty="0">
                <a:latin typeface="Tahoma" pitchFamily="34" charset="0"/>
                <a:ea typeface="Tahoma" pitchFamily="34" charset="0"/>
                <a:cs typeface="Tahoma" pitchFamily="34" charset="0"/>
              </a:rPr>
              <a:t>Giới thiệu</a:t>
            </a:r>
            <a:br>
              <a:rPr lang="vi-VN" sz="3200" b="1" dirty="0">
                <a:latin typeface="Tahoma" pitchFamily="34" charset="0"/>
                <a:ea typeface="Tahoma" pitchFamily="34" charset="0"/>
                <a:cs typeface="Tahoma" pitchFamily="34" charset="0"/>
              </a:rPr>
            </a:br>
            <a:endParaRPr lang="en-US" sz="3200" b="1" dirty="0">
              <a:latin typeface="Tahoma" pitchFamily="34" charset="0"/>
              <a:ea typeface="Tahoma" pitchFamily="34" charset="0"/>
              <a:cs typeface="Tahoma" pitchFamily="34" charset="0"/>
            </a:endParaRPr>
          </a:p>
        </p:txBody>
      </p:sp>
      <p:sp>
        <p:nvSpPr>
          <p:cNvPr id="3" name="Content Placeholder 2"/>
          <p:cNvSpPr>
            <a:spLocks noGrp="1"/>
          </p:cNvSpPr>
          <p:nvPr>
            <p:ph sz="quarter" idx="1"/>
          </p:nvPr>
        </p:nvSpPr>
        <p:spPr/>
        <p:txBody>
          <a:bodyPr>
            <a:normAutofit/>
          </a:bodyPr>
          <a:lstStyle/>
          <a:p>
            <a:pPr algn="just"/>
            <a:r>
              <a:rPr lang="vi-VN" dirty="0">
                <a:latin typeface="Tahoma" pitchFamily="34" charset="0"/>
                <a:ea typeface="Tahoma" pitchFamily="34" charset="0"/>
                <a:cs typeface="Tahoma" pitchFamily="34" charset="0"/>
              </a:rPr>
              <a:t>Về </a:t>
            </a:r>
            <a:r>
              <a:rPr lang="vi-VN" dirty="0" smtClean="0">
                <a:latin typeface="Tahoma" pitchFamily="34" charset="0"/>
                <a:ea typeface="Tahoma" pitchFamily="34" charset="0"/>
                <a:cs typeface="Tahoma" pitchFamily="34" charset="0"/>
              </a:rPr>
              <a:t>miễn dịch, thường  </a:t>
            </a:r>
            <a:r>
              <a:rPr lang="en-US" dirty="0" err="1">
                <a:latin typeface="Tahoma" pitchFamily="34" charset="0"/>
                <a:ea typeface="Tahoma" pitchFamily="34" charset="0"/>
                <a:cs typeface="Tahoma" pitchFamily="34" charset="0"/>
              </a:rPr>
              <a:t>trẻ</a:t>
            </a:r>
            <a:r>
              <a:rPr lang="en-US" dirty="0">
                <a:latin typeface="Tahoma" pitchFamily="34" charset="0"/>
                <a:ea typeface="Tahoma" pitchFamily="34" charset="0"/>
                <a:cs typeface="Tahoma" pitchFamily="34" charset="0"/>
              </a:rPr>
              <a:t> non </a:t>
            </a:r>
            <a:r>
              <a:rPr lang="en-US" dirty="0" err="1" smtClean="0">
                <a:latin typeface="Tahoma" pitchFamily="34" charset="0"/>
                <a:ea typeface="Tahoma" pitchFamily="34" charset="0"/>
                <a:cs typeface="Tahoma" pitchFamily="34" charset="0"/>
              </a:rPr>
              <a:t>tháng</a:t>
            </a:r>
            <a:r>
              <a:rPr lang="en-US" dirty="0" smtClean="0">
                <a:latin typeface="Tahoma" pitchFamily="34" charset="0"/>
                <a:ea typeface="Tahoma" pitchFamily="34" charset="0"/>
                <a:cs typeface="Tahoma" pitchFamily="34" charset="0"/>
              </a:rPr>
              <a:t> (PIs)</a:t>
            </a:r>
            <a:r>
              <a:rPr lang="vi-VN"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tiêm</a:t>
            </a:r>
            <a:r>
              <a:rPr lang="en-US" dirty="0" smtClean="0">
                <a:latin typeface="Tahoma" pitchFamily="34" charset="0"/>
                <a:ea typeface="Tahoma" pitchFamily="34" charset="0"/>
                <a:cs typeface="Tahoma" pitchFamily="34" charset="0"/>
              </a:rPr>
              <a:t> </a:t>
            </a:r>
            <a:r>
              <a:rPr lang="en-US" dirty="0">
                <a:latin typeface="Tahoma" pitchFamily="34" charset="0"/>
                <a:ea typeface="Tahoma" pitchFamily="34" charset="0"/>
                <a:cs typeface="Tahoma" pitchFamily="34" charset="0"/>
              </a:rPr>
              <a:t>vaccine </a:t>
            </a:r>
            <a:r>
              <a:rPr lang="en-US" dirty="0" err="1" smtClean="0">
                <a:latin typeface="Tahoma" pitchFamily="34" charset="0"/>
                <a:ea typeface="Tahoma" pitchFamily="34" charset="0"/>
                <a:cs typeface="Tahoma" pitchFamily="34" charset="0"/>
              </a:rPr>
              <a:t>nh</a:t>
            </a:r>
            <a:r>
              <a:rPr lang="vi-VN" dirty="0" smtClean="0">
                <a:latin typeface="Tahoma" pitchFamily="34" charset="0"/>
                <a:ea typeface="Tahoma" pitchFamily="34" charset="0"/>
                <a:cs typeface="Tahoma" pitchFamily="34" charset="0"/>
              </a:rPr>
              <a:t>ư</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trẻ</a:t>
            </a:r>
            <a:r>
              <a:rPr lang="en-US" dirty="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đủ</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tháng</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FTIs</a:t>
            </a:r>
            <a:r>
              <a:rPr lang="en-US" dirty="0" smtClean="0">
                <a:latin typeface="Tahoma" pitchFamily="34" charset="0"/>
                <a:ea typeface="Tahoma" pitchFamily="34" charset="0"/>
                <a:cs typeface="Tahoma" pitchFamily="34" charset="0"/>
              </a:rPr>
              <a:t>)</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bất kể trọng lượng lúc </a:t>
            </a:r>
            <a:r>
              <a:rPr lang="vi-VN" dirty="0" smtClean="0">
                <a:latin typeface="Tahoma" pitchFamily="34" charset="0"/>
                <a:ea typeface="Tahoma" pitchFamily="34" charset="0"/>
                <a:cs typeface="Tahoma" pitchFamily="34" charset="0"/>
              </a:rPr>
              <a:t>sinh</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tuổi</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thai</a:t>
            </a:r>
            <a:r>
              <a:rPr lang="vi-VN" dirty="0" smtClean="0">
                <a:latin typeface="Tahoma" pitchFamily="34" charset="0"/>
                <a:ea typeface="Tahoma" pitchFamily="34" charset="0"/>
                <a:cs typeface="Tahoma" pitchFamily="34" charset="0"/>
              </a:rPr>
              <a:t>. </a:t>
            </a:r>
            <a:endParaRPr lang="en-US" dirty="0" smtClean="0">
              <a:latin typeface="Tahoma" pitchFamily="34" charset="0"/>
              <a:ea typeface="Tahoma" pitchFamily="34" charset="0"/>
              <a:cs typeface="Tahoma" pitchFamily="34" charset="0"/>
            </a:endParaRPr>
          </a:p>
          <a:p>
            <a:pPr algn="just"/>
            <a:r>
              <a:rPr lang="vi-VN" dirty="0" smtClean="0">
                <a:latin typeface="Tahoma" pitchFamily="34" charset="0"/>
                <a:ea typeface="Tahoma" pitchFamily="34" charset="0"/>
                <a:cs typeface="Tahoma" pitchFamily="34" charset="0"/>
              </a:rPr>
              <a:t>chủng </a:t>
            </a:r>
            <a:r>
              <a:rPr lang="vi-VN" dirty="0">
                <a:latin typeface="Tahoma" pitchFamily="34" charset="0"/>
                <a:ea typeface="Tahoma" pitchFamily="34" charset="0"/>
                <a:cs typeface="Tahoma" pitchFamily="34" charset="0"/>
              </a:rPr>
              <a:t>ngừa của PI thường bị trì hoãn vì </a:t>
            </a:r>
            <a:r>
              <a:rPr lang="vi-VN" dirty="0" smtClean="0">
                <a:latin typeface="Tahoma" pitchFamily="34" charset="0"/>
                <a:ea typeface="Tahoma" pitchFamily="34" charset="0"/>
                <a:cs typeface="Tahoma" pitchFamily="34" charset="0"/>
              </a:rPr>
              <a:t>nghĩ </a:t>
            </a:r>
            <a:r>
              <a:rPr lang="vi-VN" dirty="0">
                <a:latin typeface="Tahoma" pitchFamily="34" charset="0"/>
                <a:ea typeface="Tahoma" pitchFamily="34" charset="0"/>
                <a:cs typeface="Tahoma" pitchFamily="34" charset="0"/>
              </a:rPr>
              <a:t>rằng suy giảm hệ thống miễn dịch </a:t>
            </a:r>
            <a:r>
              <a:rPr lang="vi-VN" dirty="0" smtClean="0">
                <a:latin typeface="Tahoma" pitchFamily="34" charset="0"/>
                <a:ea typeface="Tahoma" pitchFamily="34" charset="0"/>
                <a:cs typeface="Tahoma" pitchFamily="34" charset="0"/>
              </a:rPr>
              <a:t>có </a:t>
            </a:r>
            <a:r>
              <a:rPr lang="vi-VN" dirty="0">
                <a:latin typeface="Tahoma" pitchFamily="34" charset="0"/>
                <a:ea typeface="Tahoma" pitchFamily="34" charset="0"/>
                <a:cs typeface="Tahoma" pitchFamily="34" charset="0"/>
              </a:rPr>
              <a:t>thể đáng kể tình trạng phản ứng </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với kháng nguyên vaccine và giảm tác dụng bảo vệ của việc chủng </a:t>
            </a:r>
            <a:r>
              <a:rPr lang="vi-VN" dirty="0" smtClean="0">
                <a:latin typeface="Tahoma" pitchFamily="34" charset="0"/>
                <a:ea typeface="Tahoma" pitchFamily="34" charset="0"/>
                <a:cs typeface="Tahoma" pitchFamily="34" charset="0"/>
              </a:rPr>
              <a:t>ngừa</a:t>
            </a:r>
            <a:endParaRPr lang="en-US" dirty="0" smtClean="0">
              <a:latin typeface="Tahoma" pitchFamily="34" charset="0"/>
              <a:ea typeface="Tahoma" pitchFamily="34" charset="0"/>
              <a:cs typeface="Tahoma" pitchFamily="34" charset="0"/>
            </a:endParaRPr>
          </a:p>
          <a:p>
            <a:pPr algn="just"/>
            <a:r>
              <a:rPr lang="vi-VN" dirty="0" smtClean="0">
                <a:latin typeface="Tahoma" pitchFamily="34" charset="0"/>
                <a:ea typeface="Tahoma" pitchFamily="34" charset="0"/>
                <a:cs typeface="Tahoma" pitchFamily="34" charset="0"/>
              </a:rPr>
              <a:t>ở </a:t>
            </a:r>
            <a:r>
              <a:rPr lang="vi-VN" dirty="0">
                <a:latin typeface="Tahoma" pitchFamily="34" charset="0"/>
                <a:ea typeface="Tahoma" pitchFamily="34" charset="0"/>
                <a:cs typeface="Tahoma" pitchFamily="34" charset="0"/>
              </a:rPr>
              <a:t>PI, một hạn chế nữa là </a:t>
            </a:r>
            <a:r>
              <a:rPr lang="vi-VN"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vaccin</a:t>
            </a:r>
            <a:r>
              <a:rPr lang="vi-VN" dirty="0" smtClean="0">
                <a:latin typeface="Tahoma" pitchFamily="34" charset="0"/>
                <a:ea typeface="Tahoma" pitchFamily="34" charset="0"/>
                <a:cs typeface="Tahoma" pitchFamily="34" charset="0"/>
              </a:rPr>
              <a:t> không </a:t>
            </a:r>
            <a:r>
              <a:rPr lang="vi-VN" dirty="0">
                <a:latin typeface="Tahoma" pitchFamily="34" charset="0"/>
                <a:ea typeface="Tahoma" pitchFamily="34" charset="0"/>
                <a:cs typeface="Tahoma" pitchFamily="34" charset="0"/>
              </a:rPr>
              <a:t>hoàn toàn an toàn hoặc dung nạp tốt và có thể dẫn đến </a:t>
            </a:r>
            <a:r>
              <a:rPr lang="vi-VN" dirty="0" smtClean="0">
                <a:latin typeface="Tahoma" pitchFamily="34" charset="0"/>
                <a:ea typeface="Tahoma" pitchFamily="34" charset="0"/>
                <a:cs typeface="Tahoma" pitchFamily="34" charset="0"/>
              </a:rPr>
              <a:t>các </a:t>
            </a:r>
            <a:r>
              <a:rPr lang="vi-VN" dirty="0">
                <a:latin typeface="Tahoma" pitchFamily="34" charset="0"/>
                <a:ea typeface="Tahoma" pitchFamily="34" charset="0"/>
                <a:cs typeface="Tahoma" pitchFamily="34" charset="0"/>
              </a:rPr>
              <a:t>bất lợi nghiêm trọng. </a:t>
            </a:r>
            <a:endParaRPr lang="en-US"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587031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1295400"/>
            <a:ext cx="8534400" cy="228600"/>
          </a:xfrm>
        </p:spPr>
        <p:txBody>
          <a:bodyPr>
            <a:noAutofit/>
          </a:bodyPr>
          <a:lstStyle/>
          <a:p>
            <a:r>
              <a:rPr lang="en-US" sz="2800" b="1" dirty="0" err="1">
                <a:latin typeface="Tahoma" pitchFamily="34" charset="0"/>
                <a:ea typeface="Tahoma" pitchFamily="34" charset="0"/>
                <a:cs typeface="Tahoma" pitchFamily="34" charset="0"/>
              </a:rPr>
              <a:t>Đáp</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ứng</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miễn</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dịch</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với</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vaccin</a:t>
            </a:r>
            <a:r>
              <a:rPr lang="en-US" sz="2800" b="1" dirty="0">
                <a:latin typeface="Tahoma" pitchFamily="34" charset="0"/>
                <a:ea typeface="Tahoma" pitchFamily="34" charset="0"/>
                <a:cs typeface="Tahoma" pitchFamily="34" charset="0"/>
              </a:rPr>
              <a:t> ở </a:t>
            </a:r>
            <a:r>
              <a:rPr lang="en-US" sz="2800" b="1" dirty="0" err="1">
                <a:latin typeface="Tahoma" pitchFamily="34" charset="0"/>
                <a:ea typeface="Tahoma" pitchFamily="34" charset="0"/>
                <a:cs typeface="Tahoma" pitchFamily="34" charset="0"/>
              </a:rPr>
              <a:t>trẻ</a:t>
            </a:r>
            <a:r>
              <a:rPr lang="en-US" sz="2800" b="1" dirty="0">
                <a:latin typeface="Tahoma" pitchFamily="34" charset="0"/>
                <a:ea typeface="Tahoma" pitchFamily="34" charset="0"/>
                <a:cs typeface="Tahoma" pitchFamily="34" charset="0"/>
              </a:rPr>
              <a:t> non </a:t>
            </a:r>
            <a:r>
              <a:rPr lang="en-US" sz="2800" b="1" dirty="0" err="1">
                <a:latin typeface="Tahoma" pitchFamily="34" charset="0"/>
                <a:ea typeface="Tahoma" pitchFamily="34" charset="0"/>
                <a:cs typeface="Tahoma" pitchFamily="34" charset="0"/>
              </a:rPr>
              <a:t>tháng</a:t>
            </a:r>
            <a:r>
              <a:rPr lang="en-US" sz="2800" b="1" dirty="0">
                <a:latin typeface="Tahoma" pitchFamily="34" charset="0"/>
                <a:ea typeface="Tahoma" pitchFamily="34" charset="0"/>
                <a:cs typeface="Tahoma" pitchFamily="34" charset="0"/>
              </a:rPr>
              <a:t/>
            </a:r>
            <a:br>
              <a:rPr lang="en-US" sz="2800" b="1" dirty="0">
                <a:latin typeface="Tahoma" pitchFamily="34" charset="0"/>
                <a:ea typeface="Tahoma" pitchFamily="34" charset="0"/>
                <a:cs typeface="Tahoma" pitchFamily="34" charset="0"/>
              </a:rPr>
            </a:br>
            <a:r>
              <a:rPr lang="en-US" sz="2800" b="1" dirty="0">
                <a:latin typeface="Tahoma" pitchFamily="34" charset="0"/>
                <a:ea typeface="Tahoma" pitchFamily="34" charset="0"/>
                <a:cs typeface="Tahoma" pitchFamily="34" charset="0"/>
              </a:rPr>
              <a:t>(</a:t>
            </a:r>
            <a:r>
              <a:rPr lang="en-US" sz="2800" b="1" dirty="0" err="1">
                <a:latin typeface="Tahoma" pitchFamily="34" charset="0"/>
                <a:ea typeface="Tahoma" pitchFamily="34" charset="0"/>
                <a:cs typeface="Tahoma" pitchFamily="34" charset="0"/>
              </a:rPr>
              <a:t>vaccin</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cộng</a:t>
            </a:r>
            <a:r>
              <a:rPr lang="en-US" sz="2800" b="1" dirty="0">
                <a:latin typeface="Tahoma" pitchFamily="34" charset="0"/>
                <a:ea typeface="Tahoma" pitchFamily="34" charset="0"/>
                <a:cs typeface="Tahoma" pitchFamily="34" charset="0"/>
              </a:rPr>
              <a:t> h</a:t>
            </a:r>
            <a:r>
              <a:rPr lang="vi-VN" sz="2800" b="1" dirty="0">
                <a:latin typeface="Tahoma" pitchFamily="34" charset="0"/>
                <a:ea typeface="Tahoma" pitchFamily="34" charset="0"/>
                <a:cs typeface="Tahoma" pitchFamily="34" charset="0"/>
              </a:rPr>
              <a:t>ợ</a:t>
            </a:r>
            <a:r>
              <a:rPr lang="en-US" sz="2800" b="1" dirty="0">
                <a:latin typeface="Tahoma" pitchFamily="34" charset="0"/>
                <a:ea typeface="Tahoma" pitchFamily="34" charset="0"/>
                <a:cs typeface="Tahoma" pitchFamily="34" charset="0"/>
              </a:rPr>
              <a:t>p)</a:t>
            </a:r>
            <a:br>
              <a:rPr lang="en-US" sz="2800" b="1" dirty="0">
                <a:latin typeface="Tahoma" pitchFamily="34" charset="0"/>
                <a:ea typeface="Tahoma" pitchFamily="34" charset="0"/>
                <a:cs typeface="Tahoma" pitchFamily="34" charset="0"/>
              </a:rPr>
            </a:br>
            <a:endParaRPr lang="en-US" sz="2800" b="1" dirty="0"/>
          </a:p>
        </p:txBody>
      </p:sp>
      <p:sp>
        <p:nvSpPr>
          <p:cNvPr id="3" name="Content Placeholder 2"/>
          <p:cNvSpPr>
            <a:spLocks noGrp="1"/>
          </p:cNvSpPr>
          <p:nvPr>
            <p:ph sz="quarter" idx="1"/>
          </p:nvPr>
        </p:nvSpPr>
        <p:spPr/>
        <p:txBody>
          <a:bodyPr>
            <a:normAutofit/>
          </a:bodyPr>
          <a:lstStyle/>
          <a:p>
            <a:pPr algn="just"/>
            <a:r>
              <a:rPr lang="vi-VN" dirty="0" smtClean="0">
                <a:latin typeface="Tahoma" pitchFamily="34" charset="0"/>
                <a:ea typeface="Tahoma" pitchFamily="34" charset="0"/>
                <a:cs typeface="Tahoma" pitchFamily="34" charset="0"/>
              </a:rPr>
              <a:t>PCV</a:t>
            </a:r>
            <a:r>
              <a:rPr lang="vi-VN" dirty="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ở</a:t>
            </a:r>
            <a:r>
              <a:rPr lang="en-US" dirty="0" smtClean="0">
                <a:latin typeface="Tahoma" pitchFamily="34" charset="0"/>
                <a:ea typeface="Tahoma" pitchFamily="34" charset="0"/>
                <a:cs typeface="Tahoma" pitchFamily="34" charset="0"/>
              </a:rPr>
              <a:t> PI </a:t>
            </a:r>
            <a:r>
              <a:rPr lang="vi-VN" dirty="0" smtClean="0">
                <a:latin typeface="Tahoma" pitchFamily="34" charset="0"/>
                <a:ea typeface="Tahoma" pitchFamily="34" charset="0"/>
                <a:cs typeface="Tahoma" pitchFamily="34" charset="0"/>
              </a:rPr>
              <a:t>có </a:t>
            </a:r>
            <a:r>
              <a:rPr lang="vi-VN" dirty="0">
                <a:latin typeface="Tahoma" pitchFamily="34" charset="0"/>
                <a:ea typeface="Tahoma" pitchFamily="34" charset="0"/>
                <a:cs typeface="Tahoma" pitchFamily="34" charset="0"/>
              </a:rPr>
              <a:t>những dữ liệu rõ </a:t>
            </a:r>
            <a:r>
              <a:rPr lang="vi-VN" dirty="0" smtClean="0">
                <a:latin typeface="Tahoma" pitchFamily="34" charset="0"/>
                <a:ea typeface="Tahoma" pitchFamily="34" charset="0"/>
                <a:cs typeface="Tahoma" pitchFamily="34" charset="0"/>
              </a:rPr>
              <a:t>ràng </a:t>
            </a:r>
            <a:r>
              <a:rPr lang="vi-VN" dirty="0">
                <a:latin typeface="Tahoma" pitchFamily="34" charset="0"/>
                <a:ea typeface="Tahoma" pitchFamily="34" charset="0"/>
                <a:cs typeface="Tahoma" pitchFamily="34" charset="0"/>
              </a:rPr>
              <a:t>khi GA là </a:t>
            </a:r>
            <a:r>
              <a:rPr lang="en-US" dirty="0">
                <a:latin typeface="Tahoma" pitchFamily="34" charset="0"/>
                <a:ea typeface="Tahoma" pitchFamily="34" charset="0"/>
                <a:cs typeface="Tahoma" pitchFamily="34" charset="0"/>
              </a:rPr>
              <a:t>&lt;</a:t>
            </a:r>
            <a:r>
              <a:rPr lang="vi-VN" dirty="0" smtClean="0">
                <a:latin typeface="Tahoma" pitchFamily="34" charset="0"/>
                <a:ea typeface="Tahoma" pitchFamily="34" charset="0"/>
                <a:cs typeface="Tahoma" pitchFamily="34" charset="0"/>
              </a:rPr>
              <a:t>32 tuần </a:t>
            </a:r>
            <a:r>
              <a:rPr lang="vi-VN" dirty="0">
                <a:latin typeface="Tahoma" pitchFamily="34" charset="0"/>
                <a:ea typeface="Tahoma" pitchFamily="34" charset="0"/>
                <a:cs typeface="Tahoma" pitchFamily="34" charset="0"/>
              </a:rPr>
              <a:t>có hiệu lực ít hoặc không có phản ứng miễn dịch, ngay cả khi </a:t>
            </a:r>
            <a:r>
              <a:rPr lang="en-US" dirty="0" err="1" smtClean="0">
                <a:latin typeface="Tahoma" pitchFamily="34" charset="0"/>
                <a:ea typeface="Tahoma" pitchFamily="34" charset="0"/>
                <a:cs typeface="Tahoma" pitchFamily="34" charset="0"/>
              </a:rPr>
              <a:t>dùng</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phác</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đồ</a:t>
            </a:r>
            <a:r>
              <a:rPr lang="en-US" dirty="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đơn giản</a:t>
            </a:r>
            <a:r>
              <a:rPr lang="en-US" dirty="0" smtClean="0">
                <a:latin typeface="Tahoma" pitchFamily="34" charset="0"/>
                <a:ea typeface="Tahoma" pitchFamily="34" charset="0"/>
                <a:cs typeface="Tahoma" pitchFamily="34" charset="0"/>
              </a:rPr>
              <a:t>.</a:t>
            </a:r>
          </a:p>
          <a:p>
            <a:pPr algn="just"/>
            <a:r>
              <a:rPr lang="vi-VN" dirty="0" smtClean="0">
                <a:latin typeface="Tahoma" pitchFamily="34" charset="0"/>
                <a:ea typeface="Tahoma" pitchFamily="34" charset="0"/>
                <a:cs typeface="Tahoma" pitchFamily="34" charset="0"/>
              </a:rPr>
              <a:t>Các </a:t>
            </a:r>
            <a:r>
              <a:rPr lang="vi-VN" dirty="0">
                <a:latin typeface="Tahoma" pitchFamily="34" charset="0"/>
                <a:ea typeface="Tahoma" pitchFamily="34" charset="0"/>
                <a:cs typeface="Tahoma" pitchFamily="34" charset="0"/>
              </a:rPr>
              <a:t>tác giả </a:t>
            </a:r>
            <a:r>
              <a:rPr lang="en-US" dirty="0" err="1" smtClean="0">
                <a:latin typeface="Tahoma" pitchFamily="34" charset="0"/>
                <a:ea typeface="Tahoma" pitchFamily="34" charset="0"/>
                <a:cs typeface="Tahoma" pitchFamily="34" charset="0"/>
              </a:rPr>
              <a:t>khác</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PCV7-vắc-xin </a:t>
            </a:r>
            <a:r>
              <a:rPr lang="vi-VN" dirty="0">
                <a:latin typeface="Tahoma" pitchFamily="34" charset="0"/>
                <a:ea typeface="Tahoma" pitchFamily="34" charset="0"/>
                <a:cs typeface="Tahoma" pitchFamily="34" charset="0"/>
              </a:rPr>
              <a:t>có chứa </a:t>
            </a:r>
            <a:r>
              <a:rPr lang="en-US" dirty="0">
                <a:latin typeface="Tahoma" pitchFamily="34" charset="0"/>
                <a:ea typeface="Tahoma" pitchFamily="34" charset="0"/>
                <a:cs typeface="Tahoma" pitchFamily="34" charset="0"/>
              </a:rPr>
              <a:t>7</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chủng huyết thanh phế cầu khuẩn xâm lấn nhất trong đó protein </a:t>
            </a:r>
            <a:r>
              <a:rPr lang="en-US" dirty="0" err="1" smtClean="0">
                <a:latin typeface="Tahoma" pitchFamily="34" charset="0"/>
                <a:ea typeface="Tahoma" pitchFamily="34" charset="0"/>
                <a:cs typeface="Tahoma" pitchFamily="34" charset="0"/>
              </a:rPr>
              <a:t>mang</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là </a:t>
            </a:r>
            <a:r>
              <a:rPr lang="en-US" dirty="0" err="1" smtClean="0">
                <a:latin typeface="Tahoma" pitchFamily="34" charset="0"/>
                <a:ea typeface="Tahoma" pitchFamily="34" charset="0"/>
                <a:cs typeface="Tahoma" pitchFamily="34" charset="0"/>
              </a:rPr>
              <a:t>kn</a:t>
            </a:r>
            <a:r>
              <a:rPr lang="vi-VN" dirty="0" smtClean="0">
                <a:latin typeface="Tahoma" pitchFamily="34" charset="0"/>
                <a:ea typeface="Tahoma" pitchFamily="34" charset="0"/>
                <a:cs typeface="Tahoma" pitchFamily="34" charset="0"/>
              </a:rPr>
              <a:t> </a:t>
            </a:r>
            <a:r>
              <a:rPr lang="en-US" dirty="0" smtClean="0">
                <a:latin typeface="Tahoma" pitchFamily="34" charset="0"/>
                <a:ea typeface="Tahoma" pitchFamily="34" charset="0"/>
                <a:cs typeface="Tahoma" pitchFamily="34" charset="0"/>
              </a:rPr>
              <a:t>protein </a:t>
            </a:r>
            <a:r>
              <a:rPr lang="vi-VN" dirty="0" smtClean="0">
                <a:latin typeface="Tahoma" pitchFamily="34" charset="0"/>
                <a:ea typeface="Tahoma" pitchFamily="34" charset="0"/>
                <a:cs typeface="Tahoma" pitchFamily="34" charset="0"/>
              </a:rPr>
              <a:t>bạch </a:t>
            </a:r>
            <a:r>
              <a:rPr lang="vi-VN" dirty="0">
                <a:latin typeface="Tahoma" pitchFamily="34" charset="0"/>
                <a:ea typeface="Tahoma" pitchFamily="34" charset="0"/>
                <a:cs typeface="Tahoma" pitchFamily="34" charset="0"/>
              </a:rPr>
              <a:t>hầu </a:t>
            </a:r>
            <a:r>
              <a:rPr lang="vi-VN" dirty="0" smtClean="0">
                <a:latin typeface="Tahoma" pitchFamily="34" charset="0"/>
                <a:ea typeface="Tahoma" pitchFamily="34" charset="0"/>
                <a:cs typeface="Tahoma" pitchFamily="34" charset="0"/>
              </a:rPr>
              <a:t>CRM</a:t>
            </a:r>
            <a:r>
              <a:rPr lang="en-US" dirty="0" smtClean="0">
                <a:latin typeface="Tahoma" pitchFamily="34" charset="0"/>
                <a:ea typeface="Tahoma" pitchFamily="34" charset="0"/>
                <a:cs typeface="Tahoma" pitchFamily="34" charset="0"/>
              </a:rPr>
              <a:t>197</a:t>
            </a:r>
            <a:r>
              <a:rPr lang="vi-VN" dirty="0" smtClean="0">
                <a:latin typeface="Tahoma" pitchFamily="34" charset="0"/>
                <a:ea typeface="Tahoma" pitchFamily="34" charset="0"/>
                <a:cs typeface="Tahoma" pitchFamily="34" charset="0"/>
              </a:rPr>
              <a:t>  </a:t>
            </a:r>
            <a:endParaRPr lang="en-US" dirty="0">
              <a:latin typeface="Tahoma" pitchFamily="34" charset="0"/>
              <a:ea typeface="Tahoma" pitchFamily="34" charset="0"/>
              <a:cs typeface="Tahoma" pitchFamily="34" charset="0"/>
            </a:endParaRPr>
          </a:p>
          <a:p>
            <a:pPr algn="just"/>
            <a:r>
              <a:rPr lang="vi-VN" dirty="0" smtClean="0">
                <a:latin typeface="Tahoma" pitchFamily="34" charset="0"/>
                <a:ea typeface="Tahoma" pitchFamily="34" charset="0"/>
                <a:cs typeface="Tahoma" pitchFamily="34" charset="0"/>
              </a:rPr>
              <a:t>FTIs </a:t>
            </a:r>
            <a:r>
              <a:rPr lang="vi-VN" dirty="0">
                <a:latin typeface="Tahoma" pitchFamily="34" charset="0"/>
                <a:ea typeface="Tahoma" pitchFamily="34" charset="0"/>
                <a:cs typeface="Tahoma" pitchFamily="34" charset="0"/>
              </a:rPr>
              <a:t>và PI (GA ≥ 32 tuần) </a:t>
            </a:r>
            <a:r>
              <a:rPr lang="en-US" dirty="0" err="1" smtClean="0">
                <a:latin typeface="Tahoma" pitchFamily="34" charset="0"/>
                <a:ea typeface="Tahoma" pitchFamily="34" charset="0"/>
                <a:cs typeface="Tahoma" pitchFamily="34" charset="0"/>
              </a:rPr>
              <a:t>phác</a:t>
            </a:r>
            <a:r>
              <a:rPr lang="en-US"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đồ</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3, </a:t>
            </a:r>
            <a:r>
              <a:rPr lang="vi-VN" dirty="0" smtClean="0">
                <a:latin typeface="Tahoma" pitchFamily="34" charset="0"/>
                <a:ea typeface="Tahoma" pitchFamily="34" charset="0"/>
                <a:cs typeface="Tahoma" pitchFamily="34" charset="0"/>
              </a:rPr>
              <a:t>5</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11-12 </a:t>
            </a:r>
            <a:r>
              <a:rPr lang="vi-VN" dirty="0">
                <a:latin typeface="Tahoma" pitchFamily="34" charset="0"/>
                <a:ea typeface="Tahoma" pitchFamily="34" charset="0"/>
                <a:cs typeface="Tahoma" pitchFamily="34" charset="0"/>
              </a:rPr>
              <a:t>tháng tuổi, </a:t>
            </a:r>
            <a:r>
              <a:rPr lang="vi-VN" dirty="0" smtClean="0">
                <a:latin typeface="Tahoma" pitchFamily="34" charset="0"/>
                <a:ea typeface="Tahoma" pitchFamily="34" charset="0"/>
                <a:cs typeface="Tahoma" pitchFamily="34" charset="0"/>
              </a:rPr>
              <a:t>không </a:t>
            </a:r>
            <a:r>
              <a:rPr lang="vi-VN" dirty="0">
                <a:latin typeface="Tahoma" pitchFamily="34" charset="0"/>
                <a:ea typeface="Tahoma" pitchFamily="34" charset="0"/>
                <a:cs typeface="Tahoma" pitchFamily="34" charset="0"/>
              </a:rPr>
              <a:t>thấy </a:t>
            </a:r>
            <a:r>
              <a:rPr lang="vi-VN" dirty="0" smtClean="0">
                <a:latin typeface="Tahoma" pitchFamily="34" charset="0"/>
                <a:ea typeface="Tahoma" pitchFamily="34" charset="0"/>
                <a:cs typeface="Tahoma" pitchFamily="34" charset="0"/>
              </a:rPr>
              <a:t>khác </a:t>
            </a:r>
            <a:r>
              <a:rPr lang="vi-VN" dirty="0">
                <a:latin typeface="Tahoma" pitchFamily="34" charset="0"/>
                <a:ea typeface="Tahoma" pitchFamily="34" charset="0"/>
                <a:cs typeface="Tahoma" pitchFamily="34" charset="0"/>
              </a:rPr>
              <a:t>biệt có ý nghĩa thống kê </a:t>
            </a:r>
            <a:r>
              <a:rPr lang="en-US" dirty="0" err="1" smtClean="0">
                <a:latin typeface="Tahoma" pitchFamily="34" charset="0"/>
                <a:ea typeface="Tahoma" pitchFamily="34" charset="0"/>
                <a:cs typeface="Tahoma" pitchFamily="34" charset="0"/>
              </a:rPr>
              <a:t>về</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đáp </a:t>
            </a:r>
            <a:r>
              <a:rPr lang="vi-VN" dirty="0">
                <a:latin typeface="Tahoma" pitchFamily="34" charset="0"/>
                <a:ea typeface="Tahoma" pitchFamily="34" charset="0"/>
                <a:cs typeface="Tahoma" pitchFamily="34" charset="0"/>
              </a:rPr>
              <a:t>ứng miễn dịch giữa </a:t>
            </a:r>
            <a:r>
              <a:rPr lang="en-US" dirty="0" smtClean="0">
                <a:latin typeface="Tahoma" pitchFamily="34" charset="0"/>
                <a:ea typeface="Tahoma" pitchFamily="34" charset="0"/>
                <a:cs typeface="Tahoma" pitchFamily="34" charset="0"/>
              </a:rPr>
              <a:t>2 </a:t>
            </a:r>
            <a:r>
              <a:rPr lang="vi-VN" dirty="0" smtClean="0">
                <a:latin typeface="Tahoma" pitchFamily="34" charset="0"/>
                <a:ea typeface="Tahoma" pitchFamily="34" charset="0"/>
                <a:cs typeface="Tahoma" pitchFamily="34" charset="0"/>
              </a:rPr>
              <a:t>nhóm </a:t>
            </a:r>
            <a:r>
              <a:rPr lang="vi-VN" dirty="0">
                <a:latin typeface="Tahoma" pitchFamily="34" charset="0"/>
                <a:ea typeface="Tahoma" pitchFamily="34" charset="0"/>
                <a:cs typeface="Tahoma" pitchFamily="34" charset="0"/>
              </a:rPr>
              <a:t>sau </a:t>
            </a:r>
            <a:r>
              <a:rPr lang="vi-VN" dirty="0" smtClean="0">
                <a:latin typeface="Tahoma" pitchFamily="34" charset="0"/>
                <a:ea typeface="Tahoma" pitchFamily="34" charset="0"/>
                <a:cs typeface="Tahoma" pitchFamily="34" charset="0"/>
              </a:rPr>
              <a:t>bất </a:t>
            </a:r>
            <a:r>
              <a:rPr lang="vi-VN" dirty="0">
                <a:latin typeface="Tahoma" pitchFamily="34" charset="0"/>
                <a:ea typeface="Tahoma" pitchFamily="34" charset="0"/>
                <a:cs typeface="Tahoma" pitchFamily="34" charset="0"/>
              </a:rPr>
              <a:t>kỳ </a:t>
            </a:r>
            <a:r>
              <a:rPr lang="en-US" dirty="0" err="1" smtClean="0">
                <a:latin typeface="Tahoma" pitchFamily="34" charset="0"/>
                <a:ea typeface="Tahoma" pitchFamily="34" charset="0"/>
                <a:cs typeface="Tahoma" pitchFamily="34" charset="0"/>
              </a:rPr>
              <a:t>lần</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chủng </a:t>
            </a:r>
            <a:r>
              <a:rPr lang="vi-VN" dirty="0" smtClean="0">
                <a:latin typeface="Tahoma" pitchFamily="34" charset="0"/>
                <a:ea typeface="Tahoma" pitchFamily="34" charset="0"/>
                <a:cs typeface="Tahoma" pitchFamily="34" charset="0"/>
              </a:rPr>
              <a:t>ngừa</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nào</a:t>
            </a:r>
            <a:r>
              <a:rPr lang="vi-VN" dirty="0" smtClean="0">
                <a:latin typeface="Tahoma" pitchFamily="34" charset="0"/>
                <a:ea typeface="Tahoma" pitchFamily="34" charset="0"/>
                <a:cs typeface="Tahoma" pitchFamily="34" charset="0"/>
              </a:rPr>
              <a:t>. </a:t>
            </a:r>
            <a:endParaRPr lang="en-US"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355223889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841248"/>
            <a:ext cx="8534400" cy="758952"/>
          </a:xfrm>
        </p:spPr>
        <p:txBody>
          <a:bodyPr>
            <a:noAutofit/>
          </a:bodyPr>
          <a:lstStyle/>
          <a:p>
            <a:r>
              <a:rPr lang="en-US" sz="2800" b="1" dirty="0" err="1">
                <a:latin typeface="Tahoma" pitchFamily="34" charset="0"/>
                <a:ea typeface="Tahoma" pitchFamily="34" charset="0"/>
                <a:cs typeface="Tahoma" pitchFamily="34" charset="0"/>
              </a:rPr>
              <a:t>Đáp</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ứng</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miễn</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dịch</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với</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vaccin</a:t>
            </a:r>
            <a:r>
              <a:rPr lang="en-US" sz="2800" b="1" dirty="0">
                <a:latin typeface="Tahoma" pitchFamily="34" charset="0"/>
                <a:ea typeface="Tahoma" pitchFamily="34" charset="0"/>
                <a:cs typeface="Tahoma" pitchFamily="34" charset="0"/>
              </a:rPr>
              <a:t> ở </a:t>
            </a:r>
            <a:r>
              <a:rPr lang="en-US" sz="2800" b="1" dirty="0" err="1">
                <a:latin typeface="Tahoma" pitchFamily="34" charset="0"/>
                <a:ea typeface="Tahoma" pitchFamily="34" charset="0"/>
                <a:cs typeface="Tahoma" pitchFamily="34" charset="0"/>
              </a:rPr>
              <a:t>trẻ</a:t>
            </a:r>
            <a:r>
              <a:rPr lang="en-US" sz="2800" b="1" dirty="0">
                <a:latin typeface="Tahoma" pitchFamily="34" charset="0"/>
                <a:ea typeface="Tahoma" pitchFamily="34" charset="0"/>
                <a:cs typeface="Tahoma" pitchFamily="34" charset="0"/>
              </a:rPr>
              <a:t> non </a:t>
            </a:r>
            <a:r>
              <a:rPr lang="en-US" sz="2800" b="1" dirty="0" err="1">
                <a:latin typeface="Tahoma" pitchFamily="34" charset="0"/>
                <a:ea typeface="Tahoma" pitchFamily="34" charset="0"/>
                <a:cs typeface="Tahoma" pitchFamily="34" charset="0"/>
              </a:rPr>
              <a:t>tháng</a:t>
            </a:r>
            <a:r>
              <a:rPr lang="en-US" sz="2800" b="1" dirty="0">
                <a:latin typeface="Tahoma" pitchFamily="34" charset="0"/>
                <a:ea typeface="Tahoma" pitchFamily="34" charset="0"/>
                <a:cs typeface="Tahoma" pitchFamily="34" charset="0"/>
              </a:rPr>
              <a:t/>
            </a:r>
            <a:br>
              <a:rPr lang="en-US" sz="2800" b="1" dirty="0">
                <a:latin typeface="Tahoma" pitchFamily="34" charset="0"/>
                <a:ea typeface="Tahoma" pitchFamily="34" charset="0"/>
                <a:cs typeface="Tahoma" pitchFamily="34" charset="0"/>
              </a:rPr>
            </a:br>
            <a:r>
              <a:rPr lang="en-US" sz="2800" b="1" dirty="0">
                <a:latin typeface="Tahoma" pitchFamily="34" charset="0"/>
                <a:ea typeface="Tahoma" pitchFamily="34" charset="0"/>
                <a:cs typeface="Tahoma" pitchFamily="34" charset="0"/>
              </a:rPr>
              <a:t>(</a:t>
            </a:r>
            <a:r>
              <a:rPr lang="en-US" sz="2800" b="1" dirty="0" err="1">
                <a:latin typeface="Tahoma" pitchFamily="34" charset="0"/>
                <a:ea typeface="Tahoma" pitchFamily="34" charset="0"/>
                <a:cs typeface="Tahoma" pitchFamily="34" charset="0"/>
              </a:rPr>
              <a:t>vaccin</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cộng</a:t>
            </a:r>
            <a:r>
              <a:rPr lang="en-US" sz="2800" b="1" dirty="0">
                <a:latin typeface="Tahoma" pitchFamily="34" charset="0"/>
                <a:ea typeface="Tahoma" pitchFamily="34" charset="0"/>
                <a:cs typeface="Tahoma" pitchFamily="34" charset="0"/>
              </a:rPr>
              <a:t> h</a:t>
            </a:r>
            <a:r>
              <a:rPr lang="vi-VN" sz="2800" b="1" dirty="0">
                <a:latin typeface="Tahoma" pitchFamily="34" charset="0"/>
                <a:ea typeface="Tahoma" pitchFamily="34" charset="0"/>
                <a:cs typeface="Tahoma" pitchFamily="34" charset="0"/>
              </a:rPr>
              <a:t>ợ</a:t>
            </a:r>
            <a:r>
              <a:rPr lang="en-US" sz="2800" b="1" dirty="0">
                <a:latin typeface="Tahoma" pitchFamily="34" charset="0"/>
                <a:ea typeface="Tahoma" pitchFamily="34" charset="0"/>
                <a:cs typeface="Tahoma" pitchFamily="34" charset="0"/>
              </a:rPr>
              <a:t>p)</a:t>
            </a:r>
            <a:br>
              <a:rPr lang="en-US" sz="2800" b="1" dirty="0">
                <a:latin typeface="Tahoma" pitchFamily="34" charset="0"/>
                <a:ea typeface="Tahoma" pitchFamily="34" charset="0"/>
                <a:cs typeface="Tahoma" pitchFamily="34" charset="0"/>
              </a:rPr>
            </a:br>
            <a:endParaRPr lang="en-US" sz="2800" b="1" dirty="0"/>
          </a:p>
        </p:txBody>
      </p:sp>
      <p:sp>
        <p:nvSpPr>
          <p:cNvPr id="3" name="Content Placeholder 2"/>
          <p:cNvSpPr>
            <a:spLocks noGrp="1"/>
          </p:cNvSpPr>
          <p:nvPr>
            <p:ph sz="quarter" idx="1"/>
          </p:nvPr>
        </p:nvSpPr>
        <p:spPr/>
        <p:txBody>
          <a:bodyPr>
            <a:normAutofit/>
          </a:bodyPr>
          <a:lstStyle/>
          <a:p>
            <a:pPr algn="just"/>
            <a:r>
              <a:rPr lang="vi-VN" dirty="0" smtClean="0">
                <a:latin typeface="Tahoma" pitchFamily="34" charset="0"/>
                <a:ea typeface="Tahoma" pitchFamily="34" charset="0"/>
                <a:cs typeface="Tahoma" pitchFamily="34" charset="0"/>
              </a:rPr>
              <a:t>đáp </a:t>
            </a:r>
            <a:r>
              <a:rPr lang="vi-VN" dirty="0">
                <a:latin typeface="Tahoma" pitchFamily="34" charset="0"/>
                <a:ea typeface="Tahoma" pitchFamily="34" charset="0"/>
                <a:cs typeface="Tahoma" pitchFamily="34" charset="0"/>
              </a:rPr>
              <a:t>ứng miễn dịch của PI cực </a:t>
            </a:r>
            <a:r>
              <a:rPr lang="vi-VN" dirty="0" smtClean="0">
                <a:latin typeface="Tahoma" pitchFamily="34" charset="0"/>
                <a:ea typeface="Tahoma" pitchFamily="34" charset="0"/>
                <a:cs typeface="Tahoma" pitchFamily="34" charset="0"/>
              </a:rPr>
              <a:t>non </a:t>
            </a:r>
            <a:r>
              <a:rPr lang="vi-VN" dirty="0">
                <a:latin typeface="Tahoma" pitchFamily="34" charset="0"/>
                <a:ea typeface="Tahoma" pitchFamily="34" charset="0"/>
                <a:cs typeface="Tahoma" pitchFamily="34" charset="0"/>
              </a:rPr>
              <a:t>thấp hơn của FTIs</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dù sự khác biệt rõ </a:t>
            </a:r>
            <a:r>
              <a:rPr lang="vi-VN" dirty="0" smtClean="0">
                <a:latin typeface="Tahoma" pitchFamily="34" charset="0"/>
                <a:ea typeface="Tahoma" pitchFamily="34" charset="0"/>
                <a:cs typeface="Tahoma" pitchFamily="34" charset="0"/>
              </a:rPr>
              <a:t>ràng </a:t>
            </a:r>
            <a:r>
              <a:rPr lang="en-US" dirty="0" err="1" smtClean="0">
                <a:latin typeface="Tahoma" pitchFamily="34" charset="0"/>
                <a:ea typeface="Tahoma" pitchFamily="34" charset="0"/>
                <a:cs typeface="Tahoma" pitchFamily="34" charset="0"/>
              </a:rPr>
              <a:t>trong</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một số </a:t>
            </a:r>
            <a:r>
              <a:rPr lang="vi-VN" dirty="0" smtClean="0">
                <a:latin typeface="Tahoma" pitchFamily="34" charset="0"/>
                <a:ea typeface="Tahoma" pitchFamily="34" charset="0"/>
                <a:cs typeface="Tahoma" pitchFamily="34" charset="0"/>
              </a:rPr>
              <a:t>các </a:t>
            </a:r>
            <a:r>
              <a:rPr lang="vi-VN" dirty="0">
                <a:latin typeface="Tahoma" pitchFamily="34" charset="0"/>
                <a:ea typeface="Tahoma" pitchFamily="34" charset="0"/>
                <a:cs typeface="Tahoma" pitchFamily="34" charset="0"/>
              </a:rPr>
              <a:t>type huyết thanh phế cầu </a:t>
            </a:r>
            <a:r>
              <a:rPr lang="vi-VN" dirty="0" smtClean="0">
                <a:latin typeface="Tahoma" pitchFamily="34" charset="0"/>
                <a:ea typeface="Tahoma" pitchFamily="34" charset="0"/>
                <a:cs typeface="Tahoma" pitchFamily="34" charset="0"/>
              </a:rPr>
              <a:t>khuẩn. </a:t>
            </a:r>
            <a:r>
              <a:rPr lang="vi-VN" dirty="0">
                <a:latin typeface="Tahoma" pitchFamily="34" charset="0"/>
                <a:ea typeface="Tahoma" pitchFamily="34" charset="0"/>
                <a:cs typeface="Tahoma" pitchFamily="34" charset="0"/>
              </a:rPr>
              <a:t>[58] </a:t>
            </a:r>
            <a:endParaRPr lang="en-US" dirty="0" smtClean="0">
              <a:latin typeface="Tahoma" pitchFamily="34" charset="0"/>
              <a:ea typeface="Tahoma" pitchFamily="34" charset="0"/>
              <a:cs typeface="Tahoma" pitchFamily="34" charset="0"/>
            </a:endParaRPr>
          </a:p>
          <a:p>
            <a:pPr algn="just"/>
            <a:r>
              <a:rPr lang="vi-VN" dirty="0" smtClean="0">
                <a:latin typeface="Tahoma" pitchFamily="34" charset="0"/>
                <a:ea typeface="Tahoma" pitchFamily="34" charset="0"/>
                <a:cs typeface="Tahoma" pitchFamily="34" charset="0"/>
              </a:rPr>
              <a:t>mức </a:t>
            </a:r>
            <a:r>
              <a:rPr lang="vi-VN" dirty="0">
                <a:latin typeface="Tahoma" pitchFamily="34" charset="0"/>
                <a:ea typeface="Tahoma" pitchFamily="34" charset="0"/>
                <a:cs typeface="Tahoma" pitchFamily="34" charset="0"/>
              </a:rPr>
              <a:t>độ kháng thể </a:t>
            </a:r>
            <a:r>
              <a:rPr lang="vi-VN" dirty="0" smtClean="0">
                <a:latin typeface="Tahoma" pitchFamily="34" charset="0"/>
                <a:ea typeface="Tahoma" pitchFamily="34" charset="0"/>
                <a:cs typeface="Tahoma" pitchFamily="34" charset="0"/>
              </a:rPr>
              <a:t>0,35mg/ </a:t>
            </a:r>
            <a:r>
              <a:rPr lang="vi-VN" dirty="0">
                <a:latin typeface="Tahoma" pitchFamily="34" charset="0"/>
                <a:ea typeface="Tahoma" pitchFamily="34" charset="0"/>
                <a:cs typeface="Tahoma" pitchFamily="34" charset="0"/>
              </a:rPr>
              <a:t>ml cho mỗi serotype </a:t>
            </a:r>
            <a:r>
              <a:rPr lang="vi-VN" dirty="0" smtClean="0">
                <a:latin typeface="Tahoma" pitchFamily="34" charset="0"/>
                <a:ea typeface="Tahoma" pitchFamily="34" charset="0"/>
                <a:cs typeface="Tahoma" pitchFamily="34" charset="0"/>
              </a:rPr>
              <a:t>(huyết </a:t>
            </a:r>
            <a:r>
              <a:rPr lang="vi-VN" dirty="0">
                <a:latin typeface="Tahoma" pitchFamily="34" charset="0"/>
                <a:ea typeface="Tahoma" pitchFamily="34" charset="0"/>
                <a:cs typeface="Tahoma" pitchFamily="34" charset="0"/>
              </a:rPr>
              <a:t>thanh </a:t>
            </a:r>
            <a:r>
              <a:rPr lang="en-US" dirty="0" err="1" smtClean="0">
                <a:latin typeface="Tahoma" pitchFamily="34" charset="0"/>
                <a:ea typeface="Tahoma" pitchFamily="34" charset="0"/>
                <a:cs typeface="Tahoma" pitchFamily="34" charset="0"/>
              </a:rPr>
              <a:t>có</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bảo </a:t>
            </a:r>
            <a:r>
              <a:rPr lang="vi-VN" dirty="0">
                <a:latin typeface="Tahoma" pitchFamily="34" charset="0"/>
                <a:ea typeface="Tahoma" pitchFamily="34" charset="0"/>
                <a:cs typeface="Tahoma" pitchFamily="34" charset="0"/>
              </a:rPr>
              <a:t>vệ chống lại bệnh phế cầu khuẩn xâm </a:t>
            </a:r>
            <a:r>
              <a:rPr lang="vi-VN" dirty="0" smtClean="0">
                <a:latin typeface="Tahoma" pitchFamily="34" charset="0"/>
                <a:ea typeface="Tahoma" pitchFamily="34" charset="0"/>
                <a:cs typeface="Tahoma" pitchFamily="34" charset="0"/>
              </a:rPr>
              <a:t>lấn)</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đạt </a:t>
            </a:r>
            <a:r>
              <a:rPr lang="vi-VN" dirty="0">
                <a:latin typeface="Tahoma" pitchFamily="34" charset="0"/>
                <a:ea typeface="Tahoma" pitchFamily="34" charset="0"/>
                <a:cs typeface="Tahoma" pitchFamily="34" charset="0"/>
              </a:rPr>
              <a:t>được trong hầu hết các PI rất non </a:t>
            </a:r>
            <a:r>
              <a:rPr lang="vi-VN" dirty="0" smtClean="0">
                <a:latin typeface="Tahoma" pitchFamily="34" charset="0"/>
                <a:ea typeface="Tahoma" pitchFamily="34" charset="0"/>
                <a:cs typeface="Tahoma" pitchFamily="34" charset="0"/>
              </a:rPr>
              <a:t>sau </a:t>
            </a:r>
            <a:r>
              <a:rPr lang="vi-VN" dirty="0">
                <a:latin typeface="Tahoma" pitchFamily="34" charset="0"/>
                <a:ea typeface="Tahoma" pitchFamily="34" charset="0"/>
                <a:cs typeface="Tahoma" pitchFamily="34" charset="0"/>
              </a:rPr>
              <a:t>khi nhắc </a:t>
            </a:r>
            <a:r>
              <a:rPr lang="vi-VN" dirty="0" smtClean="0">
                <a:latin typeface="Tahoma" pitchFamily="34" charset="0"/>
                <a:ea typeface="Tahoma" pitchFamily="34" charset="0"/>
                <a:cs typeface="Tahoma" pitchFamily="34" charset="0"/>
              </a:rPr>
              <a:t>lại</a:t>
            </a:r>
            <a:endParaRPr lang="en-US" dirty="0" smtClean="0">
              <a:latin typeface="Tahoma" pitchFamily="34" charset="0"/>
              <a:ea typeface="Tahoma" pitchFamily="34" charset="0"/>
              <a:cs typeface="Tahoma" pitchFamily="34" charset="0"/>
            </a:endParaRPr>
          </a:p>
          <a:p>
            <a:pPr algn="just"/>
            <a:r>
              <a:rPr lang="vi-VN" dirty="0" smtClean="0">
                <a:latin typeface="Tahoma" pitchFamily="34" charset="0"/>
                <a:ea typeface="Tahoma" pitchFamily="34" charset="0"/>
                <a:cs typeface="Tahoma" pitchFamily="34" charset="0"/>
              </a:rPr>
              <a:t>một </a:t>
            </a:r>
            <a:r>
              <a:rPr lang="vi-VN" dirty="0">
                <a:latin typeface="Tahoma" pitchFamily="34" charset="0"/>
                <a:ea typeface="Tahoma" pitchFamily="34" charset="0"/>
                <a:cs typeface="Tahoma" pitchFamily="34" charset="0"/>
              </a:rPr>
              <a:t>số những trẻ em này có thể được bảo vệ chỉ có một phần trong năm đầu tiên của cuộc đời</a:t>
            </a:r>
            <a:endParaRPr lang="en-US"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21438123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841248"/>
            <a:ext cx="8534400" cy="758952"/>
          </a:xfrm>
        </p:spPr>
        <p:txBody>
          <a:bodyPr>
            <a:noAutofit/>
          </a:bodyPr>
          <a:lstStyle/>
          <a:p>
            <a:r>
              <a:rPr lang="en-US" sz="2800" b="1" dirty="0" err="1">
                <a:latin typeface="Tahoma" pitchFamily="34" charset="0"/>
                <a:ea typeface="Tahoma" pitchFamily="34" charset="0"/>
                <a:cs typeface="Tahoma" pitchFamily="34" charset="0"/>
              </a:rPr>
              <a:t>Đáp</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ứng</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miễn</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dịch</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với</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vaccin</a:t>
            </a:r>
            <a:r>
              <a:rPr lang="en-US" sz="2800" b="1" dirty="0">
                <a:latin typeface="Tahoma" pitchFamily="34" charset="0"/>
                <a:ea typeface="Tahoma" pitchFamily="34" charset="0"/>
                <a:cs typeface="Tahoma" pitchFamily="34" charset="0"/>
              </a:rPr>
              <a:t> ở </a:t>
            </a:r>
            <a:r>
              <a:rPr lang="en-US" sz="2800" b="1" dirty="0" err="1">
                <a:latin typeface="Tahoma" pitchFamily="34" charset="0"/>
                <a:ea typeface="Tahoma" pitchFamily="34" charset="0"/>
                <a:cs typeface="Tahoma" pitchFamily="34" charset="0"/>
              </a:rPr>
              <a:t>trẻ</a:t>
            </a:r>
            <a:r>
              <a:rPr lang="en-US" sz="2800" b="1" dirty="0">
                <a:latin typeface="Tahoma" pitchFamily="34" charset="0"/>
                <a:ea typeface="Tahoma" pitchFamily="34" charset="0"/>
                <a:cs typeface="Tahoma" pitchFamily="34" charset="0"/>
              </a:rPr>
              <a:t> non </a:t>
            </a:r>
            <a:r>
              <a:rPr lang="en-US" sz="2800" b="1" dirty="0" err="1">
                <a:latin typeface="Tahoma" pitchFamily="34" charset="0"/>
                <a:ea typeface="Tahoma" pitchFamily="34" charset="0"/>
                <a:cs typeface="Tahoma" pitchFamily="34" charset="0"/>
              </a:rPr>
              <a:t>tháng</a:t>
            </a:r>
            <a:r>
              <a:rPr lang="en-US" sz="2800" b="1" dirty="0">
                <a:latin typeface="Tahoma" pitchFamily="34" charset="0"/>
                <a:ea typeface="Tahoma" pitchFamily="34" charset="0"/>
                <a:cs typeface="Tahoma" pitchFamily="34" charset="0"/>
              </a:rPr>
              <a:t/>
            </a:r>
            <a:br>
              <a:rPr lang="en-US" sz="2800" b="1" dirty="0">
                <a:latin typeface="Tahoma" pitchFamily="34" charset="0"/>
                <a:ea typeface="Tahoma" pitchFamily="34" charset="0"/>
                <a:cs typeface="Tahoma" pitchFamily="34" charset="0"/>
              </a:rPr>
            </a:br>
            <a:r>
              <a:rPr lang="en-US" sz="2800" b="1" dirty="0">
                <a:latin typeface="Tahoma" pitchFamily="34" charset="0"/>
                <a:ea typeface="Tahoma" pitchFamily="34" charset="0"/>
                <a:cs typeface="Tahoma" pitchFamily="34" charset="0"/>
              </a:rPr>
              <a:t>(</a:t>
            </a:r>
            <a:r>
              <a:rPr lang="en-US" sz="2800" b="1" dirty="0" err="1">
                <a:latin typeface="Tahoma" pitchFamily="34" charset="0"/>
                <a:ea typeface="Tahoma" pitchFamily="34" charset="0"/>
                <a:cs typeface="Tahoma" pitchFamily="34" charset="0"/>
              </a:rPr>
              <a:t>vaccin</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cộng</a:t>
            </a:r>
            <a:r>
              <a:rPr lang="en-US" sz="2800" b="1" dirty="0">
                <a:latin typeface="Tahoma" pitchFamily="34" charset="0"/>
                <a:ea typeface="Tahoma" pitchFamily="34" charset="0"/>
                <a:cs typeface="Tahoma" pitchFamily="34" charset="0"/>
              </a:rPr>
              <a:t> h</a:t>
            </a:r>
            <a:r>
              <a:rPr lang="vi-VN" sz="2800" b="1" dirty="0">
                <a:latin typeface="Tahoma" pitchFamily="34" charset="0"/>
                <a:ea typeface="Tahoma" pitchFamily="34" charset="0"/>
                <a:cs typeface="Tahoma" pitchFamily="34" charset="0"/>
              </a:rPr>
              <a:t>ợ</a:t>
            </a:r>
            <a:r>
              <a:rPr lang="en-US" sz="2800" b="1" dirty="0">
                <a:latin typeface="Tahoma" pitchFamily="34" charset="0"/>
                <a:ea typeface="Tahoma" pitchFamily="34" charset="0"/>
                <a:cs typeface="Tahoma" pitchFamily="34" charset="0"/>
              </a:rPr>
              <a:t>p)</a:t>
            </a:r>
            <a:br>
              <a:rPr lang="en-US" sz="2800" b="1" dirty="0">
                <a:latin typeface="Tahoma" pitchFamily="34" charset="0"/>
                <a:ea typeface="Tahoma" pitchFamily="34" charset="0"/>
                <a:cs typeface="Tahoma" pitchFamily="34" charset="0"/>
              </a:rPr>
            </a:br>
            <a:endParaRPr lang="en-US" sz="2800" b="1" dirty="0"/>
          </a:p>
        </p:txBody>
      </p:sp>
      <p:sp>
        <p:nvSpPr>
          <p:cNvPr id="3" name="Content Placeholder 2"/>
          <p:cNvSpPr>
            <a:spLocks noGrp="1"/>
          </p:cNvSpPr>
          <p:nvPr>
            <p:ph sz="quarter" idx="1"/>
          </p:nvPr>
        </p:nvSpPr>
        <p:spPr/>
        <p:txBody>
          <a:bodyPr>
            <a:normAutofit/>
          </a:bodyPr>
          <a:lstStyle/>
          <a:p>
            <a:pPr algn="just"/>
            <a:r>
              <a:rPr lang="en-US" dirty="0" err="1" smtClean="0">
                <a:latin typeface="Tahoma" pitchFamily="34" charset="0"/>
                <a:ea typeface="Tahoma" pitchFamily="34" charset="0"/>
                <a:cs typeface="Tahoma" pitchFamily="34" charset="0"/>
              </a:rPr>
              <a:t>nc</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PCV10 cho đến nay là rất tích </a:t>
            </a:r>
            <a:r>
              <a:rPr lang="vi-VN" dirty="0" smtClean="0">
                <a:latin typeface="Tahoma" pitchFamily="34" charset="0"/>
                <a:ea typeface="Tahoma" pitchFamily="34" charset="0"/>
                <a:cs typeface="Tahoma" pitchFamily="34" charset="0"/>
              </a:rPr>
              <a:t>cực</a:t>
            </a:r>
            <a:r>
              <a:rPr lang="en-US" dirty="0" smtClean="0">
                <a:latin typeface="Tahoma" pitchFamily="34" charset="0"/>
                <a:ea typeface="Tahoma" pitchFamily="34" charset="0"/>
                <a:cs typeface="Tahoma" pitchFamily="34" charset="0"/>
              </a:rPr>
              <a:t>,</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Vắc-xin này bao gồm các polysaccharides 10 týp huyết thanh phế cầu khuẩn, </a:t>
            </a:r>
            <a:r>
              <a:rPr lang="vi-VN" dirty="0" smtClean="0">
                <a:latin typeface="Tahoma" pitchFamily="34" charset="0"/>
                <a:ea typeface="Tahoma" pitchFamily="34" charset="0"/>
                <a:cs typeface="Tahoma" pitchFamily="34" charset="0"/>
              </a:rPr>
              <a:t>liên </a:t>
            </a:r>
            <a:r>
              <a:rPr lang="vi-VN" dirty="0">
                <a:latin typeface="Tahoma" pitchFamily="34" charset="0"/>
                <a:ea typeface="Tahoma" pitchFamily="34" charset="0"/>
                <a:cs typeface="Tahoma" pitchFamily="34" charset="0"/>
              </a:rPr>
              <a:t>hợp với D protein nontypeable H. </a:t>
            </a:r>
            <a:r>
              <a:rPr lang="vi-VN" dirty="0" smtClean="0">
                <a:latin typeface="Tahoma" pitchFamily="34" charset="0"/>
                <a:ea typeface="Tahoma" pitchFamily="34" charset="0"/>
                <a:cs typeface="Tahoma" pitchFamily="34" charset="0"/>
              </a:rPr>
              <a:t>influenzae </a:t>
            </a:r>
            <a:endParaRPr lang="en-US" dirty="0" smtClean="0">
              <a:latin typeface="Tahoma" pitchFamily="34" charset="0"/>
              <a:ea typeface="Tahoma" pitchFamily="34" charset="0"/>
              <a:cs typeface="Tahoma" pitchFamily="34" charset="0"/>
            </a:endParaRPr>
          </a:p>
          <a:p>
            <a:pPr algn="just"/>
            <a:r>
              <a:rPr lang="en-US" dirty="0" err="1" smtClean="0">
                <a:latin typeface="Tahoma" pitchFamily="34" charset="0"/>
                <a:ea typeface="Tahoma" pitchFamily="34" charset="0"/>
                <a:cs typeface="Tahoma" pitchFamily="34" charset="0"/>
              </a:rPr>
              <a:t>Phác</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đồ </a:t>
            </a:r>
            <a:r>
              <a:rPr lang="vi-VN" dirty="0">
                <a:latin typeface="Tahoma" pitchFamily="34" charset="0"/>
                <a:ea typeface="Tahoma" pitchFamily="34" charset="0"/>
                <a:cs typeface="Tahoma" pitchFamily="34" charset="0"/>
              </a:rPr>
              <a:t>tháng 2, 4, 6 và 16-18 FTIs và hai nhóm PI </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27 - 30 và&gt; 31 tuần). [61] Nó được tìm thấy rằng bất kể GA, hơn 95% </a:t>
            </a:r>
            <a:r>
              <a:rPr lang="vi-VN" dirty="0" smtClean="0">
                <a:latin typeface="Tahoma" pitchFamily="34" charset="0"/>
                <a:ea typeface="Tahoma" pitchFamily="34" charset="0"/>
                <a:cs typeface="Tahoma" pitchFamily="34" charset="0"/>
              </a:rPr>
              <a:t>trẻ </a:t>
            </a:r>
            <a:r>
              <a:rPr lang="vi-VN" dirty="0">
                <a:latin typeface="Tahoma" pitchFamily="34" charset="0"/>
                <a:ea typeface="Tahoma" pitchFamily="34" charset="0"/>
                <a:cs typeface="Tahoma" pitchFamily="34" charset="0"/>
              </a:rPr>
              <a:t>có nồng độ kháng thể </a:t>
            </a:r>
            <a:r>
              <a:rPr lang="vi-VN" dirty="0" smtClean="0">
                <a:latin typeface="Tahoma" pitchFamily="34" charset="0"/>
                <a:ea typeface="Tahoma" pitchFamily="34" charset="0"/>
                <a:cs typeface="Tahoma" pitchFamily="34" charset="0"/>
              </a:rPr>
              <a:t>&gt; </a:t>
            </a:r>
            <a:r>
              <a:rPr lang="vi-VN" dirty="0">
                <a:latin typeface="Tahoma" pitchFamily="34" charset="0"/>
                <a:ea typeface="Tahoma" pitchFamily="34" charset="0"/>
                <a:cs typeface="Tahoma" pitchFamily="34" charset="0"/>
              </a:rPr>
              <a:t>0,35 mg / ml sau </a:t>
            </a:r>
            <a:r>
              <a:rPr lang="vi-VN" dirty="0" smtClean="0">
                <a:latin typeface="Tahoma" pitchFamily="34" charset="0"/>
                <a:ea typeface="Tahoma" pitchFamily="34" charset="0"/>
                <a:cs typeface="Tahoma" pitchFamily="34" charset="0"/>
              </a:rPr>
              <a:t>liều </a:t>
            </a:r>
            <a:r>
              <a:rPr lang="vi-VN" dirty="0">
                <a:latin typeface="Tahoma" pitchFamily="34" charset="0"/>
                <a:ea typeface="Tahoma" pitchFamily="34" charset="0"/>
                <a:cs typeface="Tahoma" pitchFamily="34" charset="0"/>
              </a:rPr>
              <a:t>tăng cường</a:t>
            </a:r>
            <a:r>
              <a:rPr lang="vi-VN" dirty="0" smtClean="0">
                <a:latin typeface="Tahoma" pitchFamily="34" charset="0"/>
                <a:ea typeface="Tahoma" pitchFamily="34" charset="0"/>
                <a:cs typeface="Tahoma" pitchFamily="34" charset="0"/>
              </a:rPr>
              <a:t>.</a:t>
            </a:r>
            <a:endParaRPr lang="en-US" dirty="0" smtClean="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302181975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841248"/>
            <a:ext cx="8534400" cy="758952"/>
          </a:xfrm>
        </p:spPr>
        <p:txBody>
          <a:bodyPr>
            <a:noAutofit/>
          </a:bodyPr>
          <a:lstStyle/>
          <a:p>
            <a:r>
              <a:rPr lang="en-US" sz="2800" b="1" dirty="0" err="1">
                <a:latin typeface="Tahoma" pitchFamily="34" charset="0"/>
                <a:ea typeface="Tahoma" pitchFamily="34" charset="0"/>
                <a:cs typeface="Tahoma" pitchFamily="34" charset="0"/>
              </a:rPr>
              <a:t>Đáp</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ứng</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miễn</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dịch</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với</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vaccin</a:t>
            </a:r>
            <a:r>
              <a:rPr lang="en-US" sz="2800" b="1" dirty="0">
                <a:latin typeface="Tahoma" pitchFamily="34" charset="0"/>
                <a:ea typeface="Tahoma" pitchFamily="34" charset="0"/>
                <a:cs typeface="Tahoma" pitchFamily="34" charset="0"/>
              </a:rPr>
              <a:t> ở </a:t>
            </a:r>
            <a:r>
              <a:rPr lang="en-US" sz="2800" b="1" dirty="0" err="1">
                <a:latin typeface="Tahoma" pitchFamily="34" charset="0"/>
                <a:ea typeface="Tahoma" pitchFamily="34" charset="0"/>
                <a:cs typeface="Tahoma" pitchFamily="34" charset="0"/>
              </a:rPr>
              <a:t>trẻ</a:t>
            </a:r>
            <a:r>
              <a:rPr lang="en-US" sz="2800" b="1" dirty="0">
                <a:latin typeface="Tahoma" pitchFamily="34" charset="0"/>
                <a:ea typeface="Tahoma" pitchFamily="34" charset="0"/>
                <a:cs typeface="Tahoma" pitchFamily="34" charset="0"/>
              </a:rPr>
              <a:t> non </a:t>
            </a:r>
            <a:r>
              <a:rPr lang="en-US" sz="2800" b="1" dirty="0" err="1">
                <a:latin typeface="Tahoma" pitchFamily="34" charset="0"/>
                <a:ea typeface="Tahoma" pitchFamily="34" charset="0"/>
                <a:cs typeface="Tahoma" pitchFamily="34" charset="0"/>
              </a:rPr>
              <a:t>tháng</a:t>
            </a:r>
            <a:r>
              <a:rPr lang="en-US" sz="2800" b="1" dirty="0">
                <a:latin typeface="Tahoma" pitchFamily="34" charset="0"/>
                <a:ea typeface="Tahoma" pitchFamily="34" charset="0"/>
                <a:cs typeface="Tahoma" pitchFamily="34" charset="0"/>
              </a:rPr>
              <a:t/>
            </a:r>
            <a:br>
              <a:rPr lang="en-US" sz="2800" b="1" dirty="0">
                <a:latin typeface="Tahoma" pitchFamily="34" charset="0"/>
                <a:ea typeface="Tahoma" pitchFamily="34" charset="0"/>
                <a:cs typeface="Tahoma" pitchFamily="34" charset="0"/>
              </a:rPr>
            </a:br>
            <a:r>
              <a:rPr lang="en-US" sz="2800" b="1" dirty="0">
                <a:latin typeface="Tahoma" pitchFamily="34" charset="0"/>
                <a:ea typeface="Tahoma" pitchFamily="34" charset="0"/>
                <a:cs typeface="Tahoma" pitchFamily="34" charset="0"/>
              </a:rPr>
              <a:t>(</a:t>
            </a:r>
            <a:r>
              <a:rPr lang="en-US" sz="2800" b="1" dirty="0" err="1">
                <a:latin typeface="Tahoma" pitchFamily="34" charset="0"/>
                <a:ea typeface="Tahoma" pitchFamily="34" charset="0"/>
                <a:cs typeface="Tahoma" pitchFamily="34" charset="0"/>
              </a:rPr>
              <a:t>vaccin</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cộng</a:t>
            </a:r>
            <a:r>
              <a:rPr lang="en-US" sz="2800" b="1" dirty="0">
                <a:latin typeface="Tahoma" pitchFamily="34" charset="0"/>
                <a:ea typeface="Tahoma" pitchFamily="34" charset="0"/>
                <a:cs typeface="Tahoma" pitchFamily="34" charset="0"/>
              </a:rPr>
              <a:t> h</a:t>
            </a:r>
            <a:r>
              <a:rPr lang="vi-VN" sz="2800" b="1" dirty="0">
                <a:latin typeface="Tahoma" pitchFamily="34" charset="0"/>
                <a:ea typeface="Tahoma" pitchFamily="34" charset="0"/>
                <a:cs typeface="Tahoma" pitchFamily="34" charset="0"/>
              </a:rPr>
              <a:t>ợ</a:t>
            </a:r>
            <a:r>
              <a:rPr lang="en-US" sz="2800" b="1" dirty="0">
                <a:latin typeface="Tahoma" pitchFamily="34" charset="0"/>
                <a:ea typeface="Tahoma" pitchFamily="34" charset="0"/>
                <a:cs typeface="Tahoma" pitchFamily="34" charset="0"/>
              </a:rPr>
              <a:t>p)</a:t>
            </a:r>
            <a:br>
              <a:rPr lang="en-US" sz="2800" b="1" dirty="0">
                <a:latin typeface="Tahoma" pitchFamily="34" charset="0"/>
                <a:ea typeface="Tahoma" pitchFamily="34" charset="0"/>
                <a:cs typeface="Tahoma" pitchFamily="34" charset="0"/>
              </a:rPr>
            </a:br>
            <a:endParaRPr lang="en-US" sz="2800" b="1" dirty="0"/>
          </a:p>
        </p:txBody>
      </p:sp>
      <p:sp>
        <p:nvSpPr>
          <p:cNvPr id="3" name="Content Placeholder 2"/>
          <p:cNvSpPr>
            <a:spLocks noGrp="1"/>
          </p:cNvSpPr>
          <p:nvPr>
            <p:ph sz="quarter" idx="1"/>
          </p:nvPr>
        </p:nvSpPr>
        <p:spPr/>
        <p:txBody>
          <a:bodyPr>
            <a:normAutofit lnSpcReduction="10000"/>
          </a:bodyPr>
          <a:lstStyle/>
          <a:p>
            <a:pPr algn="just"/>
            <a:r>
              <a:rPr lang="vi-VN" dirty="0">
                <a:latin typeface="Tahoma" pitchFamily="34" charset="0"/>
                <a:ea typeface="Tahoma" pitchFamily="34" charset="0"/>
                <a:cs typeface="Tahoma" pitchFamily="34" charset="0"/>
              </a:rPr>
              <a:t>Không có sự khác biệt quan trọng trên lâm sàng giữa FTIs và PI cũng đã được báo cáo trong trường hợp của vắc-xin MenC. </a:t>
            </a:r>
            <a:endParaRPr lang="en-US" dirty="0" smtClean="0">
              <a:latin typeface="Tahoma" pitchFamily="34" charset="0"/>
              <a:ea typeface="Tahoma" pitchFamily="34" charset="0"/>
              <a:cs typeface="Tahoma" pitchFamily="34" charset="0"/>
            </a:endParaRPr>
          </a:p>
          <a:p>
            <a:pPr algn="just"/>
            <a:r>
              <a:rPr lang="vi-VN" dirty="0" smtClean="0">
                <a:latin typeface="Tahoma" pitchFamily="34" charset="0"/>
                <a:ea typeface="Tahoma" pitchFamily="34" charset="0"/>
                <a:cs typeface="Tahoma" pitchFamily="34" charset="0"/>
              </a:rPr>
              <a:t>bất </a:t>
            </a:r>
            <a:r>
              <a:rPr lang="vi-VN" dirty="0">
                <a:latin typeface="Tahoma" pitchFamily="34" charset="0"/>
                <a:ea typeface="Tahoma" pitchFamily="34" charset="0"/>
                <a:cs typeface="Tahoma" pitchFamily="34" charset="0"/>
              </a:rPr>
              <a:t>kể mức độ </a:t>
            </a:r>
            <a:r>
              <a:rPr lang="vi-VN" dirty="0" smtClean="0">
                <a:latin typeface="Tahoma" pitchFamily="34" charset="0"/>
                <a:ea typeface="Tahoma" pitchFamily="34" charset="0"/>
                <a:cs typeface="Tahoma" pitchFamily="34" charset="0"/>
              </a:rPr>
              <a:t>sinh </a:t>
            </a:r>
            <a:r>
              <a:rPr lang="vi-VN" dirty="0">
                <a:latin typeface="Tahoma" pitchFamily="34" charset="0"/>
                <a:ea typeface="Tahoma" pitchFamily="34" charset="0"/>
                <a:cs typeface="Tahoma" pitchFamily="34" charset="0"/>
              </a:rPr>
              <a:t>non, hoặc loại thuốc chủng ngừa, phản ứng miễn dịch là khá giống nhau trong tất cả các đối tượng nghiên cứu. </a:t>
            </a:r>
            <a:endParaRPr lang="en-US" dirty="0" smtClean="0">
              <a:latin typeface="Tahoma" pitchFamily="34" charset="0"/>
              <a:ea typeface="Tahoma" pitchFamily="34" charset="0"/>
              <a:cs typeface="Tahoma" pitchFamily="34" charset="0"/>
            </a:endParaRPr>
          </a:p>
          <a:p>
            <a:pPr algn="just"/>
            <a:r>
              <a:rPr lang="vi-VN" dirty="0" smtClean="0">
                <a:latin typeface="Tahoma" pitchFamily="34" charset="0"/>
                <a:ea typeface="Tahoma" pitchFamily="34" charset="0"/>
                <a:cs typeface="Tahoma" pitchFamily="34" charset="0"/>
              </a:rPr>
              <a:t>Các </a:t>
            </a:r>
            <a:r>
              <a:rPr lang="vi-VN" dirty="0">
                <a:latin typeface="Tahoma" pitchFamily="34" charset="0"/>
                <a:ea typeface="Tahoma" pitchFamily="34" charset="0"/>
                <a:cs typeface="Tahoma" pitchFamily="34" charset="0"/>
              </a:rPr>
              <a:t>tác giả đánh giá các phản ứng kháng thể của FTIs và PI (GA: ≥ 32 tuần</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vắc-xin có chứa CRM 197 </a:t>
            </a:r>
            <a:r>
              <a:rPr lang="vi-VN" dirty="0" smtClean="0">
                <a:latin typeface="Tahoma" pitchFamily="34" charset="0"/>
                <a:ea typeface="Tahoma" pitchFamily="34" charset="0"/>
                <a:cs typeface="Tahoma" pitchFamily="34" charset="0"/>
              </a:rPr>
              <a:t>protein</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với</a:t>
            </a:r>
            <a:r>
              <a:rPr lang="vi-VN" dirty="0" smtClean="0">
                <a:latin typeface="Tahoma" pitchFamily="34" charset="0"/>
                <a:ea typeface="Tahoma" pitchFamily="34" charset="0"/>
                <a:cs typeface="Tahoma" pitchFamily="34" charset="0"/>
              </a:rPr>
              <a:t> lịch </a:t>
            </a:r>
            <a:r>
              <a:rPr lang="vi-VN" dirty="0">
                <a:latin typeface="Tahoma" pitchFamily="34" charset="0"/>
                <a:ea typeface="Tahoma" pitchFamily="34" charset="0"/>
                <a:cs typeface="Tahoma" pitchFamily="34" charset="0"/>
              </a:rPr>
              <a:t>đơn </a:t>
            </a:r>
            <a:r>
              <a:rPr lang="vi-VN" dirty="0" smtClean="0">
                <a:latin typeface="Tahoma" pitchFamily="34" charset="0"/>
                <a:ea typeface="Tahoma" pitchFamily="34" charset="0"/>
                <a:cs typeface="Tahoma" pitchFamily="34" charset="0"/>
              </a:rPr>
              <a:t>giản </a:t>
            </a:r>
            <a:r>
              <a:rPr lang="vi-VN" dirty="0">
                <a:latin typeface="Tahoma" pitchFamily="34" charset="0"/>
                <a:ea typeface="Tahoma" pitchFamily="34" charset="0"/>
                <a:cs typeface="Tahoma" pitchFamily="34" charset="0"/>
              </a:rPr>
              <a:t>(3, 5 và 11-12 tháng) và không tìm thấy bất kỳ sự khác biệt nào giữa các nhóm trong miễn dịch.</a:t>
            </a:r>
            <a:endParaRPr lang="en-US"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143092800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917448"/>
            <a:ext cx="8534400" cy="758952"/>
          </a:xfrm>
        </p:spPr>
        <p:txBody>
          <a:bodyPr>
            <a:noAutofit/>
          </a:bodyPr>
          <a:lstStyle/>
          <a:p>
            <a:r>
              <a:rPr lang="en-US" sz="2800" b="1" dirty="0" err="1">
                <a:latin typeface="Tahoma" pitchFamily="34" charset="0"/>
                <a:ea typeface="Tahoma" pitchFamily="34" charset="0"/>
                <a:cs typeface="Tahoma" pitchFamily="34" charset="0"/>
              </a:rPr>
              <a:t>Đáp</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ứng</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miễn</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dịch</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với</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vaccin</a:t>
            </a:r>
            <a:r>
              <a:rPr lang="en-US" sz="2800" b="1" dirty="0">
                <a:latin typeface="Tahoma" pitchFamily="34" charset="0"/>
                <a:ea typeface="Tahoma" pitchFamily="34" charset="0"/>
                <a:cs typeface="Tahoma" pitchFamily="34" charset="0"/>
              </a:rPr>
              <a:t> ở </a:t>
            </a:r>
            <a:r>
              <a:rPr lang="en-US" sz="2800" b="1" dirty="0" err="1">
                <a:latin typeface="Tahoma" pitchFamily="34" charset="0"/>
                <a:ea typeface="Tahoma" pitchFamily="34" charset="0"/>
                <a:cs typeface="Tahoma" pitchFamily="34" charset="0"/>
              </a:rPr>
              <a:t>trẻ</a:t>
            </a:r>
            <a:r>
              <a:rPr lang="en-US" sz="2800" b="1" dirty="0">
                <a:latin typeface="Tahoma" pitchFamily="34" charset="0"/>
                <a:ea typeface="Tahoma" pitchFamily="34" charset="0"/>
                <a:cs typeface="Tahoma" pitchFamily="34" charset="0"/>
              </a:rPr>
              <a:t> non </a:t>
            </a:r>
            <a:r>
              <a:rPr lang="en-US" sz="2800" b="1" dirty="0" err="1">
                <a:latin typeface="Tahoma" pitchFamily="34" charset="0"/>
                <a:ea typeface="Tahoma" pitchFamily="34" charset="0"/>
                <a:cs typeface="Tahoma" pitchFamily="34" charset="0"/>
              </a:rPr>
              <a:t>tháng</a:t>
            </a:r>
            <a:r>
              <a:rPr lang="en-US" sz="2800" b="1" dirty="0">
                <a:latin typeface="Tahoma" pitchFamily="34" charset="0"/>
                <a:ea typeface="Tahoma" pitchFamily="34" charset="0"/>
                <a:cs typeface="Tahoma" pitchFamily="34" charset="0"/>
              </a:rPr>
              <a:t/>
            </a:r>
            <a:br>
              <a:rPr lang="en-US" sz="2800" b="1" dirty="0">
                <a:latin typeface="Tahoma" pitchFamily="34" charset="0"/>
                <a:ea typeface="Tahoma" pitchFamily="34" charset="0"/>
                <a:cs typeface="Tahoma" pitchFamily="34" charset="0"/>
              </a:rPr>
            </a:br>
            <a:r>
              <a:rPr lang="en-US" sz="2800" b="1" dirty="0">
                <a:latin typeface="Tahoma" pitchFamily="34" charset="0"/>
                <a:ea typeface="Tahoma" pitchFamily="34" charset="0"/>
                <a:cs typeface="Tahoma" pitchFamily="34" charset="0"/>
              </a:rPr>
              <a:t>(</a:t>
            </a:r>
            <a:r>
              <a:rPr lang="en-US" sz="2800" b="1" dirty="0" err="1">
                <a:latin typeface="Tahoma" pitchFamily="34" charset="0"/>
                <a:ea typeface="Tahoma" pitchFamily="34" charset="0"/>
                <a:cs typeface="Tahoma" pitchFamily="34" charset="0"/>
              </a:rPr>
              <a:t>vaccin</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cộng</a:t>
            </a:r>
            <a:r>
              <a:rPr lang="en-US" sz="2800" b="1" dirty="0">
                <a:latin typeface="Tahoma" pitchFamily="34" charset="0"/>
                <a:ea typeface="Tahoma" pitchFamily="34" charset="0"/>
                <a:cs typeface="Tahoma" pitchFamily="34" charset="0"/>
              </a:rPr>
              <a:t> h</a:t>
            </a:r>
            <a:r>
              <a:rPr lang="vi-VN" sz="2800" b="1" dirty="0">
                <a:latin typeface="Tahoma" pitchFamily="34" charset="0"/>
                <a:ea typeface="Tahoma" pitchFamily="34" charset="0"/>
                <a:cs typeface="Tahoma" pitchFamily="34" charset="0"/>
              </a:rPr>
              <a:t>ợ</a:t>
            </a:r>
            <a:r>
              <a:rPr lang="en-US" sz="2800" b="1" dirty="0">
                <a:latin typeface="Tahoma" pitchFamily="34" charset="0"/>
                <a:ea typeface="Tahoma" pitchFamily="34" charset="0"/>
                <a:cs typeface="Tahoma" pitchFamily="34" charset="0"/>
              </a:rPr>
              <a:t>p)</a:t>
            </a:r>
            <a:br>
              <a:rPr lang="en-US" sz="2800" b="1" dirty="0">
                <a:latin typeface="Tahoma" pitchFamily="34" charset="0"/>
                <a:ea typeface="Tahoma" pitchFamily="34" charset="0"/>
                <a:cs typeface="Tahoma" pitchFamily="34" charset="0"/>
              </a:rPr>
            </a:br>
            <a:endParaRPr lang="en-US" sz="2800" b="1" dirty="0"/>
          </a:p>
        </p:txBody>
      </p:sp>
      <p:sp>
        <p:nvSpPr>
          <p:cNvPr id="3" name="Content Placeholder 2"/>
          <p:cNvSpPr>
            <a:spLocks noGrp="1"/>
          </p:cNvSpPr>
          <p:nvPr>
            <p:ph sz="quarter" idx="1"/>
          </p:nvPr>
        </p:nvSpPr>
        <p:spPr/>
        <p:txBody>
          <a:bodyPr>
            <a:normAutofit/>
          </a:bodyPr>
          <a:lstStyle/>
          <a:p>
            <a:pPr algn="just"/>
            <a:r>
              <a:rPr lang="vi-VN" dirty="0">
                <a:latin typeface="Tahoma" pitchFamily="34" charset="0"/>
                <a:ea typeface="Tahoma" pitchFamily="34" charset="0"/>
                <a:cs typeface="Tahoma" pitchFamily="34" charset="0"/>
              </a:rPr>
              <a:t>Những phát hiện của các nghiên cứu về đáp ứng miễn dịch </a:t>
            </a:r>
            <a:r>
              <a:rPr lang="vi-VN" dirty="0" smtClean="0">
                <a:latin typeface="Tahoma" pitchFamily="34" charset="0"/>
                <a:ea typeface="Tahoma" pitchFamily="34" charset="0"/>
                <a:cs typeface="Tahoma" pitchFamily="34" charset="0"/>
              </a:rPr>
              <a:t>của</a:t>
            </a:r>
            <a:r>
              <a:rPr lang="en-US"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Hib </a:t>
            </a:r>
            <a:r>
              <a:rPr lang="vi-VN" dirty="0" smtClean="0">
                <a:latin typeface="Tahoma" pitchFamily="34" charset="0"/>
                <a:ea typeface="Tahoma" pitchFamily="34" charset="0"/>
                <a:cs typeface="Tahoma" pitchFamily="34" charset="0"/>
              </a:rPr>
              <a:t>ở</a:t>
            </a:r>
            <a:r>
              <a:rPr lang="en-US" dirty="0" smtClean="0">
                <a:latin typeface="Tahoma" pitchFamily="34" charset="0"/>
                <a:ea typeface="Tahoma" pitchFamily="34" charset="0"/>
                <a:cs typeface="Tahoma" pitchFamily="34" charset="0"/>
              </a:rPr>
              <a:t> PI </a:t>
            </a:r>
            <a:r>
              <a:rPr lang="vi-VN" dirty="0" smtClean="0">
                <a:latin typeface="Tahoma" pitchFamily="34" charset="0"/>
                <a:ea typeface="Tahoma" pitchFamily="34" charset="0"/>
                <a:cs typeface="Tahoma" pitchFamily="34" charset="0"/>
              </a:rPr>
              <a:t>khác </a:t>
            </a:r>
            <a:r>
              <a:rPr lang="vi-VN" dirty="0">
                <a:latin typeface="Tahoma" pitchFamily="34" charset="0"/>
                <a:ea typeface="Tahoma" pitchFamily="34" charset="0"/>
                <a:cs typeface="Tahoma" pitchFamily="34" charset="0"/>
              </a:rPr>
              <a:t>nhau tùy thuộc vào </a:t>
            </a:r>
            <a:r>
              <a:rPr lang="en-US" dirty="0" err="1" smtClean="0">
                <a:latin typeface="Tahoma" pitchFamily="34" charset="0"/>
                <a:ea typeface="Tahoma" pitchFamily="34" charset="0"/>
                <a:cs typeface="Tahoma" pitchFamily="34" charset="0"/>
              </a:rPr>
              <a:t>phác</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đồ, </a:t>
            </a:r>
            <a:r>
              <a:rPr lang="vi-VN" dirty="0">
                <a:latin typeface="Tahoma" pitchFamily="34" charset="0"/>
                <a:ea typeface="Tahoma" pitchFamily="34" charset="0"/>
                <a:cs typeface="Tahoma" pitchFamily="34" charset="0"/>
              </a:rPr>
              <a:t>GA. </a:t>
            </a:r>
            <a:endParaRPr lang="en-US" dirty="0" smtClean="0">
              <a:latin typeface="Tahoma" pitchFamily="34" charset="0"/>
              <a:ea typeface="Tahoma" pitchFamily="34" charset="0"/>
              <a:cs typeface="Tahoma" pitchFamily="34" charset="0"/>
            </a:endParaRPr>
          </a:p>
          <a:p>
            <a:pPr algn="just"/>
            <a:r>
              <a:rPr lang="vi-VN" dirty="0" smtClean="0">
                <a:latin typeface="Tahoma" pitchFamily="34" charset="0"/>
                <a:ea typeface="Tahoma" pitchFamily="34" charset="0"/>
                <a:cs typeface="Tahoma" pitchFamily="34" charset="0"/>
              </a:rPr>
              <a:t>Munoz </a:t>
            </a:r>
            <a:r>
              <a:rPr lang="vi-VN" dirty="0">
                <a:latin typeface="Tahoma" pitchFamily="34" charset="0"/>
                <a:ea typeface="Tahoma" pitchFamily="34" charset="0"/>
                <a:cs typeface="Tahoma" pitchFamily="34" charset="0"/>
              </a:rPr>
              <a:t>et al. định lượng kháng thể phản ứng với hai liều vắc-xin Hib có chứa </a:t>
            </a:r>
            <a:r>
              <a:rPr lang="vi-VN" dirty="0" smtClean="0">
                <a:latin typeface="Tahoma" pitchFamily="34" charset="0"/>
                <a:ea typeface="Tahoma" pitchFamily="34" charset="0"/>
                <a:cs typeface="Tahoma" pitchFamily="34" charset="0"/>
              </a:rPr>
              <a:t>polysaccharide </a:t>
            </a:r>
            <a:r>
              <a:rPr lang="vi-VN" dirty="0">
                <a:latin typeface="Tahoma" pitchFamily="34" charset="0"/>
                <a:ea typeface="Tahoma" pitchFamily="34" charset="0"/>
                <a:cs typeface="Tahoma" pitchFamily="34" charset="0"/>
              </a:rPr>
              <a:t>kết hợp với protein </a:t>
            </a:r>
            <a:r>
              <a:rPr lang="vi-VN" dirty="0" smtClean="0">
                <a:latin typeface="Tahoma" pitchFamily="34" charset="0"/>
                <a:ea typeface="Tahoma" pitchFamily="34" charset="0"/>
                <a:cs typeface="Tahoma" pitchFamily="34" charset="0"/>
              </a:rPr>
              <a:t>m</a:t>
            </a:r>
            <a:r>
              <a:rPr lang="en-US" dirty="0" err="1" smtClean="0">
                <a:latin typeface="Tahoma" pitchFamily="34" charset="0"/>
                <a:ea typeface="Tahoma" pitchFamily="34" charset="0"/>
                <a:cs typeface="Tahoma" pitchFamily="34" charset="0"/>
              </a:rPr>
              <a:t>ang</a:t>
            </a:r>
            <a:r>
              <a:rPr lang="en-US" dirty="0" smtClean="0">
                <a:latin typeface="Tahoma" pitchFamily="34" charset="0"/>
                <a:ea typeface="Tahoma" pitchFamily="34" charset="0"/>
                <a:cs typeface="Tahoma" pitchFamily="34" charset="0"/>
              </a:rPr>
              <a:t> ở</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PI </a:t>
            </a:r>
            <a:r>
              <a:rPr lang="en-US" dirty="0" smtClean="0">
                <a:latin typeface="Tahoma" pitchFamily="34" charset="0"/>
                <a:ea typeface="Tahoma" pitchFamily="34" charset="0"/>
                <a:cs typeface="Tahoma" pitchFamily="34" charset="0"/>
              </a:rPr>
              <a:t>&gt;36w </a:t>
            </a:r>
            <a:r>
              <a:rPr lang="vi-VN" dirty="0" smtClean="0">
                <a:latin typeface="Tahoma" pitchFamily="34" charset="0"/>
                <a:ea typeface="Tahoma" pitchFamily="34" charset="0"/>
                <a:cs typeface="Tahoma" pitchFamily="34" charset="0"/>
              </a:rPr>
              <a:t>tại </a:t>
            </a:r>
            <a:r>
              <a:rPr lang="vi-VN" dirty="0">
                <a:latin typeface="Tahoma" pitchFamily="34" charset="0"/>
                <a:ea typeface="Tahoma" pitchFamily="34" charset="0"/>
                <a:cs typeface="Tahoma" pitchFamily="34" charset="0"/>
              </a:rPr>
              <a:t>2 và 4 tháng tuổi và phát hiện ra </a:t>
            </a:r>
            <a:r>
              <a:rPr lang="vi-VN" dirty="0" smtClean="0">
                <a:latin typeface="Tahoma" pitchFamily="34" charset="0"/>
                <a:ea typeface="Tahoma" pitchFamily="34" charset="0"/>
                <a:cs typeface="Tahoma" pitchFamily="34" charset="0"/>
              </a:rPr>
              <a:t>chỉ </a:t>
            </a:r>
            <a:r>
              <a:rPr lang="vi-VN" dirty="0">
                <a:latin typeface="Tahoma" pitchFamily="34" charset="0"/>
                <a:ea typeface="Tahoma" pitchFamily="34" charset="0"/>
                <a:cs typeface="Tahoma" pitchFamily="34" charset="0"/>
              </a:rPr>
              <a:t>có 53% phát triển nồng </a:t>
            </a:r>
            <a:r>
              <a:rPr lang="vi-VN" dirty="0" smtClean="0">
                <a:latin typeface="Tahoma" pitchFamily="34" charset="0"/>
                <a:ea typeface="Tahoma" pitchFamily="34" charset="0"/>
                <a:cs typeface="Tahoma" pitchFamily="34" charset="0"/>
              </a:rPr>
              <a:t>độ</a:t>
            </a:r>
            <a:r>
              <a:rPr lang="en-US" dirty="0" smtClean="0">
                <a:latin typeface="Tahoma" pitchFamily="34" charset="0"/>
                <a:ea typeface="Tahoma" pitchFamily="34" charset="0"/>
                <a:cs typeface="Tahoma" pitchFamily="34" charset="0"/>
              </a:rPr>
              <a:t> </a:t>
            </a:r>
            <a:r>
              <a:rPr lang="en-US" dirty="0">
                <a:latin typeface="Tahoma" pitchFamily="34" charset="0"/>
                <a:ea typeface="Tahoma" pitchFamily="34" charset="0"/>
                <a:cs typeface="Tahoma" pitchFamily="34" charset="0"/>
              </a:rPr>
              <a:t>&gt;</a:t>
            </a:r>
            <a:r>
              <a:rPr lang="vi-VN" dirty="0" smtClean="0">
                <a:latin typeface="Tahoma" pitchFamily="34" charset="0"/>
                <a:ea typeface="Tahoma" pitchFamily="34" charset="0"/>
                <a:cs typeface="Tahoma" pitchFamily="34" charset="0"/>
              </a:rPr>
              <a:t>1</a:t>
            </a:r>
            <a:r>
              <a:rPr lang="en-US" dirty="0" smtClean="0">
                <a:latin typeface="Tahoma" pitchFamily="34" charset="0"/>
                <a:ea typeface="Tahoma" pitchFamily="34" charset="0"/>
                <a:cs typeface="Tahoma" pitchFamily="34" charset="0"/>
              </a:rPr>
              <a:t>mg</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ml </a:t>
            </a:r>
            <a:r>
              <a:rPr lang="vi-VN" dirty="0" smtClean="0">
                <a:latin typeface="Tahoma" pitchFamily="34" charset="0"/>
                <a:ea typeface="Tahoma" pitchFamily="34" charset="0"/>
                <a:cs typeface="Tahoma" pitchFamily="34" charset="0"/>
              </a:rPr>
              <a:t>(kháng </a:t>
            </a:r>
            <a:r>
              <a:rPr lang="vi-VN" dirty="0">
                <a:latin typeface="Tahoma" pitchFamily="34" charset="0"/>
                <a:ea typeface="Tahoma" pitchFamily="34" charset="0"/>
                <a:cs typeface="Tahoma" pitchFamily="34" charset="0"/>
              </a:rPr>
              <a:t>thể mức độ </a:t>
            </a:r>
            <a:r>
              <a:rPr lang="en-US" dirty="0" err="1" smtClean="0">
                <a:latin typeface="Tahoma" pitchFamily="34" charset="0"/>
                <a:ea typeface="Tahoma" pitchFamily="34" charset="0"/>
                <a:cs typeface="Tahoma" pitchFamily="34" charset="0"/>
              </a:rPr>
              <a:t>có</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bảo vệ lâu dài chống lại Hib) so với 92% của FTIs. </a:t>
            </a:r>
            <a:endParaRPr lang="en-US"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267623404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841248"/>
            <a:ext cx="8534400" cy="758952"/>
          </a:xfrm>
        </p:spPr>
        <p:txBody>
          <a:bodyPr>
            <a:noAutofit/>
          </a:bodyPr>
          <a:lstStyle/>
          <a:p>
            <a:r>
              <a:rPr lang="en-US" sz="2800" b="1" dirty="0" err="1">
                <a:latin typeface="Tahoma" pitchFamily="34" charset="0"/>
                <a:ea typeface="Tahoma" pitchFamily="34" charset="0"/>
                <a:cs typeface="Tahoma" pitchFamily="34" charset="0"/>
              </a:rPr>
              <a:t>Đáp</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ứng</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miễn</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dịch</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với</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vaccin</a:t>
            </a:r>
            <a:r>
              <a:rPr lang="en-US" sz="2800" b="1" dirty="0">
                <a:latin typeface="Tahoma" pitchFamily="34" charset="0"/>
                <a:ea typeface="Tahoma" pitchFamily="34" charset="0"/>
                <a:cs typeface="Tahoma" pitchFamily="34" charset="0"/>
              </a:rPr>
              <a:t> ở </a:t>
            </a:r>
            <a:r>
              <a:rPr lang="en-US" sz="2800" b="1" dirty="0" err="1">
                <a:latin typeface="Tahoma" pitchFamily="34" charset="0"/>
                <a:ea typeface="Tahoma" pitchFamily="34" charset="0"/>
                <a:cs typeface="Tahoma" pitchFamily="34" charset="0"/>
              </a:rPr>
              <a:t>trẻ</a:t>
            </a:r>
            <a:r>
              <a:rPr lang="en-US" sz="2800" b="1" dirty="0">
                <a:latin typeface="Tahoma" pitchFamily="34" charset="0"/>
                <a:ea typeface="Tahoma" pitchFamily="34" charset="0"/>
                <a:cs typeface="Tahoma" pitchFamily="34" charset="0"/>
              </a:rPr>
              <a:t> non </a:t>
            </a:r>
            <a:r>
              <a:rPr lang="en-US" sz="2800" b="1" dirty="0" err="1">
                <a:latin typeface="Tahoma" pitchFamily="34" charset="0"/>
                <a:ea typeface="Tahoma" pitchFamily="34" charset="0"/>
                <a:cs typeface="Tahoma" pitchFamily="34" charset="0"/>
              </a:rPr>
              <a:t>tháng</a:t>
            </a:r>
            <a:r>
              <a:rPr lang="en-US" sz="2800" b="1" dirty="0">
                <a:latin typeface="Tahoma" pitchFamily="34" charset="0"/>
                <a:ea typeface="Tahoma" pitchFamily="34" charset="0"/>
                <a:cs typeface="Tahoma" pitchFamily="34" charset="0"/>
              </a:rPr>
              <a:t/>
            </a:r>
            <a:br>
              <a:rPr lang="en-US" sz="2800" b="1" dirty="0">
                <a:latin typeface="Tahoma" pitchFamily="34" charset="0"/>
                <a:ea typeface="Tahoma" pitchFamily="34" charset="0"/>
                <a:cs typeface="Tahoma" pitchFamily="34" charset="0"/>
              </a:rPr>
            </a:br>
            <a:r>
              <a:rPr lang="en-US" sz="2800" b="1" dirty="0">
                <a:latin typeface="Tahoma" pitchFamily="34" charset="0"/>
                <a:ea typeface="Tahoma" pitchFamily="34" charset="0"/>
                <a:cs typeface="Tahoma" pitchFamily="34" charset="0"/>
              </a:rPr>
              <a:t>(</a:t>
            </a:r>
            <a:r>
              <a:rPr lang="en-US" sz="2800" b="1" dirty="0" err="1">
                <a:latin typeface="Tahoma" pitchFamily="34" charset="0"/>
                <a:ea typeface="Tahoma" pitchFamily="34" charset="0"/>
                <a:cs typeface="Tahoma" pitchFamily="34" charset="0"/>
              </a:rPr>
              <a:t>vaccin</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cộng</a:t>
            </a:r>
            <a:r>
              <a:rPr lang="en-US" sz="2800" b="1" dirty="0">
                <a:latin typeface="Tahoma" pitchFamily="34" charset="0"/>
                <a:ea typeface="Tahoma" pitchFamily="34" charset="0"/>
                <a:cs typeface="Tahoma" pitchFamily="34" charset="0"/>
              </a:rPr>
              <a:t> h</a:t>
            </a:r>
            <a:r>
              <a:rPr lang="vi-VN" sz="2800" b="1" dirty="0">
                <a:latin typeface="Tahoma" pitchFamily="34" charset="0"/>
                <a:ea typeface="Tahoma" pitchFamily="34" charset="0"/>
                <a:cs typeface="Tahoma" pitchFamily="34" charset="0"/>
              </a:rPr>
              <a:t>ợ</a:t>
            </a:r>
            <a:r>
              <a:rPr lang="en-US" sz="2800" b="1" dirty="0">
                <a:latin typeface="Tahoma" pitchFamily="34" charset="0"/>
                <a:ea typeface="Tahoma" pitchFamily="34" charset="0"/>
                <a:cs typeface="Tahoma" pitchFamily="34" charset="0"/>
              </a:rPr>
              <a:t>p)</a:t>
            </a:r>
            <a:br>
              <a:rPr lang="en-US" sz="2800" b="1" dirty="0">
                <a:latin typeface="Tahoma" pitchFamily="34" charset="0"/>
                <a:ea typeface="Tahoma" pitchFamily="34" charset="0"/>
                <a:cs typeface="Tahoma" pitchFamily="34" charset="0"/>
              </a:rPr>
            </a:br>
            <a:endParaRPr lang="en-US" sz="2800" b="1" dirty="0"/>
          </a:p>
        </p:txBody>
      </p:sp>
      <p:sp>
        <p:nvSpPr>
          <p:cNvPr id="3" name="Content Placeholder 2"/>
          <p:cNvSpPr>
            <a:spLocks noGrp="1"/>
          </p:cNvSpPr>
          <p:nvPr>
            <p:ph sz="quarter" idx="1"/>
          </p:nvPr>
        </p:nvSpPr>
        <p:spPr/>
        <p:txBody>
          <a:bodyPr>
            <a:normAutofit/>
          </a:bodyPr>
          <a:lstStyle/>
          <a:p>
            <a:pPr algn="just"/>
            <a:r>
              <a:rPr lang="vi-VN" dirty="0">
                <a:latin typeface="Tahoma" pitchFamily="34" charset="0"/>
                <a:ea typeface="Tahoma" pitchFamily="34" charset="0"/>
                <a:cs typeface="Tahoma" pitchFamily="34" charset="0"/>
              </a:rPr>
              <a:t> Kristensen et al. </a:t>
            </a:r>
            <a:r>
              <a:rPr lang="en-US" dirty="0" err="1" smtClean="0">
                <a:latin typeface="Tahoma" pitchFamily="34" charset="0"/>
                <a:ea typeface="Tahoma" pitchFamily="34" charset="0"/>
                <a:cs typeface="Tahoma" pitchFamily="34" charset="0"/>
              </a:rPr>
              <a:t>với</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vaccin</a:t>
            </a:r>
            <a:r>
              <a:rPr lang="en-US" dirty="0" smtClean="0">
                <a:latin typeface="Tahoma" pitchFamily="34" charset="0"/>
                <a:ea typeface="Tahoma" pitchFamily="34" charset="0"/>
                <a:cs typeface="Tahoma" pitchFamily="34" charset="0"/>
              </a:rPr>
              <a:t> t</a:t>
            </a:r>
            <a:r>
              <a:rPr lang="vi-VN" dirty="0" smtClean="0">
                <a:latin typeface="Tahoma" pitchFamily="34" charset="0"/>
                <a:ea typeface="Tahoma" pitchFamily="34" charset="0"/>
                <a:cs typeface="Tahoma" pitchFamily="34" charset="0"/>
              </a:rPr>
              <a:t>ươ</a:t>
            </a:r>
            <a:r>
              <a:rPr lang="en-US" dirty="0" err="1" smtClean="0">
                <a:latin typeface="Tahoma" pitchFamily="34" charset="0"/>
                <a:ea typeface="Tahoma" pitchFamily="34" charset="0"/>
                <a:cs typeface="Tahoma" pitchFamily="34" charset="0"/>
              </a:rPr>
              <a:t>ng</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tự</a:t>
            </a:r>
            <a:r>
              <a:rPr lang="en-US" dirty="0">
                <a:latin typeface="Tahoma" pitchFamily="34" charset="0"/>
                <a:ea typeface="Tahoma" pitchFamily="34" charset="0"/>
                <a:cs typeface="Tahoma" pitchFamily="34" charset="0"/>
              </a:rPr>
              <a:t> ở </a:t>
            </a:r>
            <a:r>
              <a:rPr lang="en-US" dirty="0" err="1" smtClean="0">
                <a:latin typeface="Tahoma" pitchFamily="34" charset="0"/>
                <a:ea typeface="Tahoma" pitchFamily="34" charset="0"/>
                <a:cs typeface="Tahoma" pitchFamily="34" charset="0"/>
              </a:rPr>
              <a:t>phác</a:t>
            </a:r>
            <a:r>
              <a:rPr lang="en-US"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đồ 2, 4 và 12 tháng tuổi [67] và thấy rằng PI với một GA &lt;30 tuần (n = 8, có nghĩa là GA: 29,5 tuần) </a:t>
            </a:r>
            <a:r>
              <a:rPr lang="vi-VN" dirty="0" smtClean="0">
                <a:latin typeface="Tahoma" pitchFamily="34" charset="0"/>
                <a:ea typeface="Tahoma" pitchFamily="34" charset="0"/>
                <a:cs typeface="Tahoma" pitchFamily="34" charset="0"/>
              </a:rPr>
              <a:t>có</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kháng </a:t>
            </a:r>
            <a:r>
              <a:rPr lang="vi-VN" dirty="0">
                <a:latin typeface="Tahoma" pitchFamily="34" charset="0"/>
                <a:ea typeface="Tahoma" pitchFamily="34" charset="0"/>
                <a:cs typeface="Tahoma" pitchFamily="34" charset="0"/>
              </a:rPr>
              <a:t>thể thấp hơn đáng </a:t>
            </a:r>
            <a:r>
              <a:rPr lang="vi-VN" dirty="0" smtClean="0">
                <a:latin typeface="Tahoma" pitchFamily="34" charset="0"/>
                <a:ea typeface="Tahoma" pitchFamily="34" charset="0"/>
                <a:cs typeface="Tahoma" pitchFamily="34" charset="0"/>
              </a:rPr>
              <a:t>kể </a:t>
            </a:r>
            <a:r>
              <a:rPr lang="vi-VN" dirty="0">
                <a:latin typeface="Tahoma" pitchFamily="34" charset="0"/>
                <a:ea typeface="Tahoma" pitchFamily="34" charset="0"/>
                <a:cs typeface="Tahoma" pitchFamily="34" charset="0"/>
              </a:rPr>
              <a:t>sau liều thứ hai hơn so </a:t>
            </a:r>
            <a:r>
              <a:rPr lang="vi-VN" dirty="0" smtClean="0">
                <a:latin typeface="Tahoma" pitchFamily="34" charset="0"/>
                <a:ea typeface="Tahoma" pitchFamily="34" charset="0"/>
                <a:cs typeface="Tahoma" pitchFamily="34" charset="0"/>
              </a:rPr>
              <a:t>với </a:t>
            </a:r>
            <a:r>
              <a:rPr lang="vi-VN" dirty="0">
                <a:latin typeface="Tahoma" pitchFamily="34" charset="0"/>
                <a:ea typeface="Tahoma" pitchFamily="34" charset="0"/>
                <a:cs typeface="Tahoma" pitchFamily="34" charset="0"/>
              </a:rPr>
              <a:t>GA&gt; 30 tuần (n = 23, có nghĩa là GA: 34,2 tuần; p = 0,004</a:t>
            </a:r>
            <a:r>
              <a:rPr lang="vi-VN" dirty="0" smtClean="0">
                <a:latin typeface="Tahoma" pitchFamily="34" charset="0"/>
                <a:ea typeface="Tahoma" pitchFamily="34" charset="0"/>
                <a:cs typeface="Tahoma" pitchFamily="34" charset="0"/>
              </a:rPr>
              <a:t>)</a:t>
            </a:r>
            <a:endParaRPr lang="en-US" dirty="0" smtClean="0">
              <a:latin typeface="Tahoma" pitchFamily="34" charset="0"/>
              <a:ea typeface="Tahoma" pitchFamily="34" charset="0"/>
              <a:cs typeface="Tahoma" pitchFamily="34" charset="0"/>
            </a:endParaRPr>
          </a:p>
          <a:p>
            <a:pPr algn="just"/>
            <a:r>
              <a:rPr lang="vi-VN" dirty="0" smtClean="0">
                <a:latin typeface="Tahoma" pitchFamily="34" charset="0"/>
                <a:ea typeface="Tahoma" pitchFamily="34" charset="0"/>
                <a:cs typeface="Tahoma" pitchFamily="34" charset="0"/>
              </a:rPr>
              <a:t>tuy </a:t>
            </a:r>
            <a:r>
              <a:rPr lang="vi-VN" dirty="0">
                <a:latin typeface="Tahoma" pitchFamily="34" charset="0"/>
                <a:ea typeface="Tahoma" pitchFamily="34" charset="0"/>
                <a:cs typeface="Tahoma" pitchFamily="34" charset="0"/>
              </a:rPr>
              <a:t>nhiên, không có ý nghĩa giữa nhóm khác biệt sau khi nhắc lại</a:t>
            </a:r>
            <a:endParaRPr lang="en-US"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296398248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90600"/>
          </a:xfrm>
        </p:spPr>
        <p:txBody>
          <a:bodyPr>
            <a:normAutofit/>
          </a:bodyPr>
          <a:lstStyle/>
          <a:p>
            <a:r>
              <a:rPr lang="en-US" sz="2800" b="1" dirty="0" err="1">
                <a:latin typeface="Tahoma" pitchFamily="34" charset="0"/>
                <a:ea typeface="Tahoma" pitchFamily="34" charset="0"/>
                <a:cs typeface="Tahoma" pitchFamily="34" charset="0"/>
              </a:rPr>
              <a:t>Đáp</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ứng</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miễn</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dịch</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với</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vaccin</a:t>
            </a:r>
            <a:r>
              <a:rPr lang="en-US" sz="2800" b="1" dirty="0">
                <a:latin typeface="Tahoma" pitchFamily="34" charset="0"/>
                <a:ea typeface="Tahoma" pitchFamily="34" charset="0"/>
                <a:cs typeface="Tahoma" pitchFamily="34" charset="0"/>
              </a:rPr>
              <a:t> ở </a:t>
            </a:r>
            <a:r>
              <a:rPr lang="en-US" sz="2800" b="1" dirty="0" err="1">
                <a:latin typeface="Tahoma" pitchFamily="34" charset="0"/>
                <a:ea typeface="Tahoma" pitchFamily="34" charset="0"/>
                <a:cs typeface="Tahoma" pitchFamily="34" charset="0"/>
              </a:rPr>
              <a:t>trẻ</a:t>
            </a:r>
            <a:r>
              <a:rPr lang="en-US" sz="2800" b="1" dirty="0">
                <a:latin typeface="Tahoma" pitchFamily="34" charset="0"/>
                <a:ea typeface="Tahoma" pitchFamily="34" charset="0"/>
                <a:cs typeface="Tahoma" pitchFamily="34" charset="0"/>
              </a:rPr>
              <a:t> non </a:t>
            </a:r>
            <a:r>
              <a:rPr lang="en-US" sz="2800" b="1" dirty="0" err="1" smtClean="0">
                <a:latin typeface="Tahoma" pitchFamily="34" charset="0"/>
                <a:ea typeface="Tahoma" pitchFamily="34" charset="0"/>
                <a:cs typeface="Tahoma" pitchFamily="34" charset="0"/>
              </a:rPr>
              <a:t>tháng</a:t>
            </a:r>
            <a:r>
              <a:rPr lang="en-US" sz="2800" b="1" dirty="0" smtClean="0">
                <a:latin typeface="Tahoma" pitchFamily="34" charset="0"/>
                <a:ea typeface="Tahoma" pitchFamily="34" charset="0"/>
                <a:cs typeface="Tahoma" pitchFamily="34" charset="0"/>
              </a:rPr>
              <a:t/>
            </a:r>
            <a:br>
              <a:rPr lang="en-US" sz="2800" b="1" dirty="0" smtClean="0">
                <a:latin typeface="Tahoma" pitchFamily="34" charset="0"/>
                <a:ea typeface="Tahoma" pitchFamily="34" charset="0"/>
                <a:cs typeface="Tahoma" pitchFamily="34" charset="0"/>
              </a:rPr>
            </a:br>
            <a:r>
              <a:rPr lang="en-US" sz="2800" b="1" dirty="0" smtClean="0">
                <a:latin typeface="Tahoma" pitchFamily="34" charset="0"/>
                <a:ea typeface="Tahoma" pitchFamily="34" charset="0"/>
                <a:cs typeface="Tahoma" pitchFamily="34" charset="0"/>
              </a:rPr>
              <a:t>(</a:t>
            </a:r>
            <a:r>
              <a:rPr lang="en-US" sz="2800" b="1" dirty="0" err="1" smtClean="0">
                <a:latin typeface="Tahoma" pitchFamily="34" charset="0"/>
                <a:ea typeface="Tahoma" pitchFamily="34" charset="0"/>
                <a:cs typeface="Tahoma" pitchFamily="34" charset="0"/>
              </a:rPr>
              <a:t>vaccin</a:t>
            </a:r>
            <a:r>
              <a:rPr lang="en-US" sz="2800" b="1" dirty="0">
                <a:latin typeface="Tahoma" pitchFamily="34" charset="0"/>
                <a:ea typeface="Tahoma" pitchFamily="34" charset="0"/>
                <a:cs typeface="Tahoma" pitchFamily="34" charset="0"/>
              </a:rPr>
              <a:t> </a:t>
            </a:r>
            <a:r>
              <a:rPr lang="en-US" sz="2800" b="1" dirty="0" err="1" smtClean="0">
                <a:latin typeface="Tahoma" pitchFamily="34" charset="0"/>
                <a:ea typeface="Tahoma" pitchFamily="34" charset="0"/>
                <a:cs typeface="Tahoma" pitchFamily="34" charset="0"/>
              </a:rPr>
              <a:t>cúm</a:t>
            </a:r>
            <a:r>
              <a:rPr lang="en-US" sz="2800" b="1" dirty="0" smtClean="0">
                <a:latin typeface="Tahoma" pitchFamily="34" charset="0"/>
                <a:ea typeface="Tahoma" pitchFamily="34" charset="0"/>
                <a:cs typeface="Tahoma" pitchFamily="34" charset="0"/>
              </a:rPr>
              <a:t> </a:t>
            </a:r>
            <a:r>
              <a:rPr lang="en-US" sz="2800" b="1" dirty="0" err="1" smtClean="0">
                <a:latin typeface="Tahoma" pitchFamily="34" charset="0"/>
                <a:ea typeface="Tahoma" pitchFamily="34" charset="0"/>
                <a:cs typeface="Tahoma" pitchFamily="34" charset="0"/>
              </a:rPr>
              <a:t>bất</a:t>
            </a:r>
            <a:r>
              <a:rPr lang="en-US" sz="2800" b="1" dirty="0" smtClean="0">
                <a:latin typeface="Tahoma" pitchFamily="34" charset="0"/>
                <a:ea typeface="Tahoma" pitchFamily="34" charset="0"/>
                <a:cs typeface="Tahoma" pitchFamily="34" charset="0"/>
              </a:rPr>
              <a:t> </a:t>
            </a:r>
            <a:r>
              <a:rPr lang="en-US" sz="2800" b="1" dirty="0" err="1" smtClean="0">
                <a:latin typeface="Tahoma" pitchFamily="34" charset="0"/>
                <a:ea typeface="Tahoma" pitchFamily="34" charset="0"/>
                <a:cs typeface="Tahoma" pitchFamily="34" charset="0"/>
              </a:rPr>
              <a:t>hoạt</a:t>
            </a:r>
            <a:r>
              <a:rPr lang="en-US" sz="2800" b="1" dirty="0" smtClean="0">
                <a:latin typeface="Tahoma" pitchFamily="34" charset="0"/>
                <a:ea typeface="Tahoma" pitchFamily="34" charset="0"/>
                <a:cs typeface="Tahoma" pitchFamily="34" charset="0"/>
              </a:rPr>
              <a:t>)</a:t>
            </a:r>
            <a:endParaRPr lang="en-US" sz="2800" b="1" dirty="0"/>
          </a:p>
        </p:txBody>
      </p:sp>
      <p:sp>
        <p:nvSpPr>
          <p:cNvPr id="3" name="Content Placeholder 2"/>
          <p:cNvSpPr>
            <a:spLocks noGrp="1"/>
          </p:cNvSpPr>
          <p:nvPr>
            <p:ph sz="quarter" idx="1"/>
          </p:nvPr>
        </p:nvSpPr>
        <p:spPr/>
        <p:txBody>
          <a:bodyPr>
            <a:normAutofit/>
          </a:bodyPr>
          <a:lstStyle/>
          <a:p>
            <a:pPr algn="just"/>
            <a:r>
              <a:rPr lang="vi-VN" dirty="0" smtClean="0">
                <a:latin typeface="Tahoma" pitchFamily="34" charset="0"/>
                <a:ea typeface="Tahoma" pitchFamily="34" charset="0"/>
                <a:cs typeface="Tahoma" pitchFamily="34" charset="0"/>
              </a:rPr>
              <a:t>Vaccine </a:t>
            </a:r>
            <a:r>
              <a:rPr lang="vi-VN" dirty="0">
                <a:latin typeface="Tahoma" pitchFamily="34" charset="0"/>
                <a:ea typeface="Tahoma" pitchFamily="34" charset="0"/>
                <a:cs typeface="Tahoma" pitchFamily="34" charset="0"/>
              </a:rPr>
              <a:t>cúm bất </a:t>
            </a:r>
            <a:r>
              <a:rPr lang="vi-VN" dirty="0" smtClean="0">
                <a:latin typeface="Tahoma" pitchFamily="34" charset="0"/>
                <a:ea typeface="Tahoma" pitchFamily="34" charset="0"/>
                <a:cs typeface="Tahoma" pitchFamily="34" charset="0"/>
              </a:rPr>
              <a:t>hoạt</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có </a:t>
            </a:r>
            <a:r>
              <a:rPr lang="vi-VN" dirty="0">
                <a:latin typeface="Tahoma" pitchFamily="34" charset="0"/>
                <a:ea typeface="Tahoma" pitchFamily="34" charset="0"/>
                <a:cs typeface="Tahoma" pitchFamily="34" charset="0"/>
              </a:rPr>
              <a:t>ba kháng nguyên Td, thường là </a:t>
            </a:r>
            <a:r>
              <a:rPr lang="en-US" dirty="0">
                <a:latin typeface="Tahoma" pitchFamily="34" charset="0"/>
                <a:ea typeface="Tahoma" pitchFamily="34" charset="0"/>
                <a:cs typeface="Tahoma" pitchFamily="34" charset="0"/>
              </a:rPr>
              <a:t>2</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cúm A </a:t>
            </a:r>
            <a:r>
              <a:rPr lang="vi-VN" dirty="0" smtClean="0">
                <a:latin typeface="Tahoma" pitchFamily="34" charset="0"/>
                <a:ea typeface="Tahoma" pitchFamily="34" charset="0"/>
                <a:cs typeface="Tahoma" pitchFamily="34" charset="0"/>
              </a:rPr>
              <a:t>và </a:t>
            </a:r>
            <a:r>
              <a:rPr lang="en-US" dirty="0" smtClean="0">
                <a:latin typeface="Tahoma" pitchFamily="34" charset="0"/>
                <a:ea typeface="Tahoma" pitchFamily="34" charset="0"/>
                <a:cs typeface="Tahoma" pitchFamily="34" charset="0"/>
              </a:rPr>
              <a:t>1 </a:t>
            </a:r>
            <a:r>
              <a:rPr lang="vi-VN" dirty="0" smtClean="0">
                <a:latin typeface="Tahoma" pitchFamily="34" charset="0"/>
                <a:ea typeface="Tahoma" pitchFamily="34" charset="0"/>
                <a:cs typeface="Tahoma" pitchFamily="34" charset="0"/>
              </a:rPr>
              <a:t>kháng </a:t>
            </a:r>
            <a:r>
              <a:rPr lang="vi-VN" dirty="0">
                <a:latin typeface="Tahoma" pitchFamily="34" charset="0"/>
                <a:ea typeface="Tahoma" pitchFamily="34" charset="0"/>
                <a:cs typeface="Tahoma" pitchFamily="34" charset="0"/>
              </a:rPr>
              <a:t>nguyên virus B. [70] của nó được khuyến khích sử dụng trong FTIs sau </a:t>
            </a:r>
            <a:r>
              <a:rPr lang="en-US" dirty="0" smtClean="0">
                <a:latin typeface="Tahoma" pitchFamily="34" charset="0"/>
                <a:ea typeface="Tahoma" pitchFamily="34" charset="0"/>
                <a:cs typeface="Tahoma" pitchFamily="34" charset="0"/>
              </a:rPr>
              <a:t>6 </a:t>
            </a:r>
            <a:r>
              <a:rPr lang="vi-VN" dirty="0" smtClean="0">
                <a:latin typeface="Tahoma" pitchFamily="34" charset="0"/>
                <a:ea typeface="Tahoma" pitchFamily="34" charset="0"/>
                <a:cs typeface="Tahoma" pitchFamily="34" charset="0"/>
              </a:rPr>
              <a:t>tháng </a:t>
            </a:r>
            <a:r>
              <a:rPr lang="en-US" dirty="0" err="1" smtClean="0">
                <a:latin typeface="Tahoma" pitchFamily="34" charset="0"/>
                <a:ea typeface="Tahoma" pitchFamily="34" charset="0"/>
                <a:cs typeface="Tahoma" pitchFamily="34" charset="0"/>
              </a:rPr>
              <a:t>tuổi</a:t>
            </a:r>
            <a:r>
              <a:rPr lang="vi-VN" dirty="0" smtClean="0">
                <a:latin typeface="Tahoma" pitchFamily="34" charset="0"/>
                <a:ea typeface="Tahoma" pitchFamily="34" charset="0"/>
                <a:cs typeface="Tahoma" pitchFamily="34" charset="0"/>
              </a:rPr>
              <a:t>.</a:t>
            </a:r>
            <a:endParaRPr lang="en-US" dirty="0" smtClean="0">
              <a:latin typeface="Tahoma" pitchFamily="34" charset="0"/>
              <a:ea typeface="Tahoma" pitchFamily="34" charset="0"/>
              <a:cs typeface="Tahoma" pitchFamily="34" charset="0"/>
            </a:endParaRPr>
          </a:p>
          <a:p>
            <a:pPr algn="just"/>
            <a:r>
              <a:rPr lang="vi-VN" dirty="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phản </a:t>
            </a:r>
            <a:r>
              <a:rPr lang="vi-VN" dirty="0">
                <a:latin typeface="Tahoma" pitchFamily="34" charset="0"/>
                <a:ea typeface="Tahoma" pitchFamily="34" charset="0"/>
                <a:cs typeface="Tahoma" pitchFamily="34" charset="0"/>
              </a:rPr>
              <a:t>ứng miễn dịch </a:t>
            </a:r>
            <a:r>
              <a:rPr lang="vi-VN" dirty="0" smtClean="0">
                <a:latin typeface="Tahoma" pitchFamily="34" charset="0"/>
                <a:ea typeface="Tahoma" pitchFamily="34" charset="0"/>
                <a:cs typeface="Tahoma" pitchFamily="34" charset="0"/>
              </a:rPr>
              <a:t>thấp </a:t>
            </a:r>
            <a:r>
              <a:rPr lang="vi-VN" dirty="0">
                <a:latin typeface="Tahoma" pitchFamily="34" charset="0"/>
                <a:ea typeface="Tahoma" pitchFamily="34" charset="0"/>
                <a:cs typeface="Tahoma" pitchFamily="34" charset="0"/>
              </a:rPr>
              <a:t>hơn </a:t>
            </a:r>
            <a:r>
              <a:rPr lang="vi-VN" dirty="0" smtClean="0">
                <a:latin typeface="Tahoma" pitchFamily="34" charset="0"/>
                <a:ea typeface="Tahoma" pitchFamily="34" charset="0"/>
                <a:cs typeface="Tahoma" pitchFamily="34" charset="0"/>
              </a:rPr>
              <a:t>trong </a:t>
            </a:r>
            <a:r>
              <a:rPr lang="vi-VN" dirty="0">
                <a:latin typeface="Tahoma" pitchFamily="34" charset="0"/>
                <a:ea typeface="Tahoma" pitchFamily="34" charset="0"/>
                <a:cs typeface="Tahoma" pitchFamily="34" charset="0"/>
              </a:rPr>
              <a:t>PI, đặc biệt </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GA rất thấp. </a:t>
            </a:r>
            <a:endParaRPr lang="en-US" dirty="0">
              <a:latin typeface="Tahoma" pitchFamily="34" charset="0"/>
              <a:ea typeface="Tahoma" pitchFamily="34" charset="0"/>
              <a:cs typeface="Tahoma" pitchFamily="34" charset="0"/>
            </a:endParaRPr>
          </a:p>
          <a:p>
            <a:pPr algn="just"/>
            <a:r>
              <a:rPr lang="vi-VN" dirty="0" smtClean="0">
                <a:latin typeface="Tahoma" pitchFamily="34" charset="0"/>
                <a:ea typeface="Tahoma" pitchFamily="34" charset="0"/>
                <a:cs typeface="Tahoma" pitchFamily="34" charset="0"/>
              </a:rPr>
              <a:t>xác </a:t>
            </a:r>
            <a:r>
              <a:rPr lang="vi-VN" dirty="0">
                <a:latin typeface="Tahoma" pitchFamily="34" charset="0"/>
                <a:ea typeface="Tahoma" pitchFamily="34" charset="0"/>
                <a:cs typeface="Tahoma" pitchFamily="34" charset="0"/>
              </a:rPr>
              <a:t>nhận bởi các nghiên cứu của Groothuis et al</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trong đó cho thấy PI </a:t>
            </a:r>
            <a:r>
              <a:rPr lang="en-US" dirty="0" err="1" smtClean="0">
                <a:latin typeface="Tahoma" pitchFamily="34" charset="0"/>
                <a:ea typeface="Tahoma" pitchFamily="34" charset="0"/>
                <a:cs typeface="Tahoma" pitchFamily="34" charset="0"/>
              </a:rPr>
              <a:t>lúc</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18 tháng tuổi đã có phản ứng kháng thể thấp hơn hơn FTIs ở cùng độ tuổi</a:t>
            </a:r>
            <a:endParaRPr lang="en-US"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325944351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066800"/>
          </a:xfrm>
        </p:spPr>
        <p:txBody>
          <a:bodyPr>
            <a:normAutofit/>
          </a:bodyPr>
          <a:lstStyle/>
          <a:p>
            <a:r>
              <a:rPr lang="en-US" sz="2800" b="1" dirty="0" err="1">
                <a:latin typeface="Tahoma" pitchFamily="34" charset="0"/>
                <a:ea typeface="Tahoma" pitchFamily="34" charset="0"/>
                <a:cs typeface="Tahoma" pitchFamily="34" charset="0"/>
              </a:rPr>
              <a:t>Đáp</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ứng</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miễn</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dịch</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với</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vaccin</a:t>
            </a:r>
            <a:r>
              <a:rPr lang="en-US" sz="2800" b="1" dirty="0">
                <a:latin typeface="Tahoma" pitchFamily="34" charset="0"/>
                <a:ea typeface="Tahoma" pitchFamily="34" charset="0"/>
                <a:cs typeface="Tahoma" pitchFamily="34" charset="0"/>
              </a:rPr>
              <a:t> ở </a:t>
            </a:r>
            <a:r>
              <a:rPr lang="en-US" sz="2800" b="1" dirty="0" err="1">
                <a:latin typeface="Tahoma" pitchFamily="34" charset="0"/>
                <a:ea typeface="Tahoma" pitchFamily="34" charset="0"/>
                <a:cs typeface="Tahoma" pitchFamily="34" charset="0"/>
              </a:rPr>
              <a:t>trẻ</a:t>
            </a:r>
            <a:r>
              <a:rPr lang="en-US" sz="2800" b="1" dirty="0">
                <a:latin typeface="Tahoma" pitchFamily="34" charset="0"/>
                <a:ea typeface="Tahoma" pitchFamily="34" charset="0"/>
                <a:cs typeface="Tahoma" pitchFamily="34" charset="0"/>
              </a:rPr>
              <a:t> non </a:t>
            </a:r>
            <a:r>
              <a:rPr lang="en-US" sz="2800" b="1" dirty="0" err="1">
                <a:latin typeface="Tahoma" pitchFamily="34" charset="0"/>
                <a:ea typeface="Tahoma" pitchFamily="34" charset="0"/>
                <a:cs typeface="Tahoma" pitchFamily="34" charset="0"/>
              </a:rPr>
              <a:t>tháng</a:t>
            </a:r>
            <a:r>
              <a:rPr lang="en-US" sz="2800" b="1" dirty="0">
                <a:latin typeface="Tahoma" pitchFamily="34" charset="0"/>
                <a:ea typeface="Tahoma" pitchFamily="34" charset="0"/>
                <a:cs typeface="Tahoma" pitchFamily="34" charset="0"/>
              </a:rPr>
              <a:t/>
            </a:r>
            <a:br>
              <a:rPr lang="en-US" sz="2800" b="1" dirty="0">
                <a:latin typeface="Tahoma" pitchFamily="34" charset="0"/>
                <a:ea typeface="Tahoma" pitchFamily="34" charset="0"/>
                <a:cs typeface="Tahoma" pitchFamily="34" charset="0"/>
              </a:rPr>
            </a:br>
            <a:r>
              <a:rPr lang="en-US" sz="2800" b="1" dirty="0">
                <a:latin typeface="Tahoma" pitchFamily="34" charset="0"/>
                <a:ea typeface="Tahoma" pitchFamily="34" charset="0"/>
                <a:cs typeface="Tahoma" pitchFamily="34" charset="0"/>
              </a:rPr>
              <a:t>(</a:t>
            </a:r>
            <a:r>
              <a:rPr lang="en-US" sz="2800" b="1" dirty="0" err="1">
                <a:latin typeface="Tahoma" pitchFamily="34" charset="0"/>
                <a:ea typeface="Tahoma" pitchFamily="34" charset="0"/>
                <a:cs typeface="Tahoma" pitchFamily="34" charset="0"/>
              </a:rPr>
              <a:t>vaccin</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cúm</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bất</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hoạt</a:t>
            </a:r>
            <a:r>
              <a:rPr lang="en-US" sz="2800" b="1" dirty="0">
                <a:latin typeface="Tahoma" pitchFamily="34" charset="0"/>
                <a:ea typeface="Tahoma" pitchFamily="34" charset="0"/>
                <a:cs typeface="Tahoma" pitchFamily="34" charset="0"/>
              </a:rPr>
              <a:t>)</a:t>
            </a:r>
            <a:endParaRPr lang="en-US" sz="2800" b="1" dirty="0"/>
          </a:p>
        </p:txBody>
      </p:sp>
      <p:sp>
        <p:nvSpPr>
          <p:cNvPr id="3" name="Content Placeholder 2"/>
          <p:cNvSpPr>
            <a:spLocks noGrp="1"/>
          </p:cNvSpPr>
          <p:nvPr>
            <p:ph sz="quarter" idx="1"/>
          </p:nvPr>
        </p:nvSpPr>
        <p:spPr/>
        <p:txBody>
          <a:bodyPr>
            <a:normAutofit/>
          </a:bodyPr>
          <a:lstStyle/>
          <a:p>
            <a:pPr algn="just"/>
            <a:r>
              <a:rPr lang="vi-VN" dirty="0">
                <a:latin typeface="Tahoma" pitchFamily="34" charset="0"/>
                <a:ea typeface="Tahoma" pitchFamily="34" charset="0"/>
                <a:cs typeface="Tahoma" pitchFamily="34" charset="0"/>
              </a:rPr>
              <a:t>Tuy nhiên, các nghiên cứu gần </a:t>
            </a:r>
            <a:r>
              <a:rPr lang="vi-VN" dirty="0" smtClean="0">
                <a:latin typeface="Tahoma" pitchFamily="34" charset="0"/>
                <a:ea typeface="Tahoma" pitchFamily="34" charset="0"/>
                <a:cs typeface="Tahoma" pitchFamily="34" charset="0"/>
              </a:rPr>
              <a:t>đây</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cho </a:t>
            </a:r>
            <a:r>
              <a:rPr lang="en-US" dirty="0" err="1" smtClean="0">
                <a:latin typeface="Tahoma" pitchFamily="34" charset="0"/>
                <a:ea typeface="Tahoma" pitchFamily="34" charset="0"/>
                <a:cs typeface="Tahoma" pitchFamily="34" charset="0"/>
              </a:rPr>
              <a:t>thấy</a:t>
            </a:r>
            <a:r>
              <a:rPr lang="vi-VN" dirty="0" smtClean="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ngày</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nay </a:t>
            </a:r>
            <a:r>
              <a:rPr lang="vi-VN" dirty="0" smtClean="0">
                <a:latin typeface="Tahoma" pitchFamily="34" charset="0"/>
                <a:ea typeface="Tahoma" pitchFamily="34" charset="0"/>
                <a:cs typeface="Tahoma" pitchFamily="34" charset="0"/>
              </a:rPr>
              <a:t>vắc-xin</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tinh </a:t>
            </a:r>
            <a:r>
              <a:rPr lang="vi-VN" dirty="0">
                <a:latin typeface="Tahoma" pitchFamily="34" charset="0"/>
                <a:ea typeface="Tahoma" pitchFamily="34" charset="0"/>
                <a:cs typeface="Tahoma" pitchFamily="34" charset="0"/>
              </a:rPr>
              <a:t>khiết </a:t>
            </a:r>
            <a:r>
              <a:rPr lang="en-US" dirty="0" smtClean="0">
                <a:latin typeface="Tahoma" pitchFamily="34" charset="0"/>
                <a:ea typeface="Tahoma" pitchFamily="34" charset="0"/>
                <a:cs typeface="Tahoma" pitchFamily="34" charset="0"/>
              </a:rPr>
              <a:t>h</a:t>
            </a:r>
            <a:r>
              <a:rPr lang="vi-VN" dirty="0" smtClean="0">
                <a:latin typeface="Tahoma" pitchFamily="34" charset="0"/>
                <a:ea typeface="Tahoma" pitchFamily="34" charset="0"/>
                <a:cs typeface="Tahoma" pitchFamily="34" charset="0"/>
              </a:rPr>
              <a:t>ơ</a:t>
            </a:r>
            <a:r>
              <a:rPr lang="en-US" dirty="0">
                <a:latin typeface="Tahoma" pitchFamily="34" charset="0"/>
                <a:ea typeface="Tahoma" pitchFamily="34" charset="0"/>
                <a:cs typeface="Tahoma" pitchFamily="34" charset="0"/>
              </a:rPr>
              <a:t>n </a:t>
            </a:r>
            <a:r>
              <a:rPr lang="en-US" dirty="0" err="1" smtClean="0">
                <a:latin typeface="Tahoma" pitchFamily="34" charset="0"/>
                <a:ea typeface="Tahoma" pitchFamily="34" charset="0"/>
                <a:cs typeface="Tahoma" pitchFamily="34" charset="0"/>
              </a:rPr>
              <a:t>nên</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PI </a:t>
            </a:r>
            <a:r>
              <a:rPr lang="vi-VN" dirty="0">
                <a:latin typeface="Tahoma" pitchFamily="34" charset="0"/>
                <a:ea typeface="Tahoma" pitchFamily="34" charset="0"/>
                <a:cs typeface="Tahoma" pitchFamily="34" charset="0"/>
              </a:rPr>
              <a:t>đáp ứng miễn dịch mà không </a:t>
            </a:r>
            <a:r>
              <a:rPr lang="en-US" dirty="0" err="1" smtClean="0">
                <a:latin typeface="Tahoma" pitchFamily="34" charset="0"/>
                <a:ea typeface="Tahoma" pitchFamily="34" charset="0"/>
                <a:cs typeface="Tahoma" pitchFamily="34" charset="0"/>
              </a:rPr>
              <a:t>khác</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nhau</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đáng kể </a:t>
            </a:r>
            <a:r>
              <a:rPr lang="en-US" dirty="0" err="1" smtClean="0">
                <a:latin typeface="Tahoma" pitchFamily="34" charset="0"/>
                <a:ea typeface="Tahoma" pitchFamily="34" charset="0"/>
                <a:cs typeface="Tahoma" pitchFamily="34" charset="0"/>
              </a:rPr>
              <a:t>với</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FTIs. </a:t>
            </a:r>
            <a:endParaRPr lang="en-US" dirty="0" smtClean="0">
              <a:latin typeface="Tahoma" pitchFamily="34" charset="0"/>
              <a:ea typeface="Tahoma" pitchFamily="34" charset="0"/>
              <a:cs typeface="Tahoma" pitchFamily="34" charset="0"/>
            </a:endParaRPr>
          </a:p>
          <a:p>
            <a:pPr algn="just"/>
            <a:r>
              <a:rPr lang="vi-VN" dirty="0" smtClean="0">
                <a:latin typeface="Tahoma" pitchFamily="34" charset="0"/>
                <a:ea typeface="Tahoma" pitchFamily="34" charset="0"/>
                <a:cs typeface="Tahoma" pitchFamily="34" charset="0"/>
              </a:rPr>
              <a:t>Sasaki </a:t>
            </a:r>
            <a:r>
              <a:rPr lang="vi-VN" dirty="0">
                <a:latin typeface="Tahoma" pitchFamily="34" charset="0"/>
                <a:ea typeface="Tahoma" pitchFamily="34" charset="0"/>
                <a:cs typeface="Tahoma" pitchFamily="34" charset="0"/>
              </a:rPr>
              <a:t>et al. thấy rằng PI từ 6-11 tháng (GA: 22-35 tuần) đã có phản ứng kháng thể tương tự như </a:t>
            </a:r>
            <a:r>
              <a:rPr lang="vi-VN" dirty="0" smtClean="0">
                <a:latin typeface="Tahoma" pitchFamily="34" charset="0"/>
                <a:ea typeface="Tahoma" pitchFamily="34" charset="0"/>
                <a:cs typeface="Tahoma" pitchFamily="34" charset="0"/>
              </a:rPr>
              <a:t> FTIs. </a:t>
            </a:r>
            <a:endParaRPr lang="en-US" dirty="0" smtClean="0">
              <a:latin typeface="Tahoma" pitchFamily="34" charset="0"/>
              <a:ea typeface="Tahoma" pitchFamily="34" charset="0"/>
              <a:cs typeface="Tahoma" pitchFamily="34" charset="0"/>
            </a:endParaRPr>
          </a:p>
          <a:p>
            <a:r>
              <a:rPr lang="vi-VN" dirty="0" smtClean="0">
                <a:latin typeface="Tahoma" pitchFamily="34" charset="0"/>
                <a:ea typeface="Tahoma" pitchFamily="34" charset="0"/>
                <a:cs typeface="Tahoma" pitchFamily="34" charset="0"/>
              </a:rPr>
              <a:t>kết </a:t>
            </a:r>
            <a:r>
              <a:rPr lang="vi-VN" dirty="0">
                <a:latin typeface="Tahoma" pitchFamily="34" charset="0"/>
                <a:ea typeface="Tahoma" pitchFamily="34" charset="0"/>
                <a:cs typeface="Tahoma" pitchFamily="34" charset="0"/>
              </a:rPr>
              <a:t>luận, miễn dịch </a:t>
            </a:r>
            <a:r>
              <a:rPr lang="vi-VN" dirty="0" smtClean="0">
                <a:latin typeface="Tahoma" pitchFamily="34" charset="0"/>
                <a:ea typeface="Tahoma" pitchFamily="34" charset="0"/>
                <a:cs typeface="Tahoma" pitchFamily="34" charset="0"/>
              </a:rPr>
              <a:t>vắc-xin </a:t>
            </a:r>
            <a:r>
              <a:rPr lang="vi-VN" dirty="0">
                <a:latin typeface="Tahoma" pitchFamily="34" charset="0"/>
                <a:ea typeface="Tahoma" pitchFamily="34" charset="0"/>
                <a:cs typeface="Tahoma" pitchFamily="34" charset="0"/>
              </a:rPr>
              <a:t>cúm có </a:t>
            </a:r>
            <a:r>
              <a:rPr lang="vi-VN" dirty="0" smtClean="0">
                <a:latin typeface="Tahoma" pitchFamily="34" charset="0"/>
                <a:ea typeface="Tahoma" pitchFamily="34" charset="0"/>
                <a:cs typeface="Tahoma" pitchFamily="34" charset="0"/>
              </a:rPr>
              <a:t>vẻ </a:t>
            </a:r>
            <a:r>
              <a:rPr lang="vi-VN" dirty="0">
                <a:latin typeface="Tahoma" pitchFamily="34" charset="0"/>
                <a:ea typeface="Tahoma" pitchFamily="34" charset="0"/>
                <a:cs typeface="Tahoma" pitchFamily="34" charset="0"/>
              </a:rPr>
              <a:t>phù </a:t>
            </a:r>
            <a:r>
              <a:rPr lang="vi-VN" dirty="0" smtClean="0">
                <a:latin typeface="Tahoma" pitchFamily="34" charset="0"/>
                <a:ea typeface="Tahoma" pitchFamily="34" charset="0"/>
                <a:cs typeface="Tahoma" pitchFamily="34" charset="0"/>
              </a:rPr>
              <a:t>hợp</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ở </a:t>
            </a:r>
            <a:r>
              <a:rPr lang="vi-VN" dirty="0">
                <a:latin typeface="Tahoma" pitchFamily="34" charset="0"/>
                <a:ea typeface="Tahoma" pitchFamily="34" charset="0"/>
                <a:cs typeface="Tahoma" pitchFamily="34" charset="0"/>
              </a:rPr>
              <a:t>PI sau </a:t>
            </a:r>
            <a:r>
              <a:rPr lang="en-US" dirty="0" err="1" smtClean="0">
                <a:latin typeface="Tahoma" pitchFamily="34" charset="0"/>
                <a:ea typeface="Tahoma" pitchFamily="34" charset="0"/>
                <a:cs typeface="Tahoma" pitchFamily="34" charset="0"/>
              </a:rPr>
              <a:t>tiêm</a:t>
            </a:r>
            <a:r>
              <a:rPr lang="vi-VN" dirty="0" smtClean="0">
                <a:latin typeface="Tahoma" pitchFamily="34" charset="0"/>
                <a:ea typeface="Tahoma" pitchFamily="34" charset="0"/>
                <a:cs typeface="Tahoma" pitchFamily="34" charset="0"/>
              </a:rPr>
              <a:t> </a:t>
            </a:r>
            <a:r>
              <a:rPr lang="en-US" dirty="0" smtClean="0">
                <a:latin typeface="Tahoma" pitchFamily="34" charset="0"/>
                <a:ea typeface="Tahoma" pitchFamily="34" charset="0"/>
                <a:cs typeface="Tahoma" pitchFamily="34" charset="0"/>
              </a:rPr>
              <a:t>2 </a:t>
            </a:r>
            <a:r>
              <a:rPr lang="vi-VN" dirty="0" smtClean="0">
                <a:latin typeface="Tahoma" pitchFamily="34" charset="0"/>
                <a:ea typeface="Tahoma" pitchFamily="34" charset="0"/>
                <a:cs typeface="Tahoma" pitchFamily="34" charset="0"/>
              </a:rPr>
              <a:t>liều</a:t>
            </a:r>
            <a:r>
              <a:rPr lang="vi-VN" dirty="0">
                <a:latin typeface="Tahoma" pitchFamily="34" charset="0"/>
                <a:ea typeface="Tahoma" pitchFamily="34" charset="0"/>
                <a:cs typeface="Tahoma" pitchFamily="34" charset="0"/>
              </a:rPr>
              <a:t>, đặc biệt là trong trường </a:t>
            </a:r>
            <a:r>
              <a:rPr lang="vi-VN" dirty="0" smtClean="0">
                <a:latin typeface="Tahoma" pitchFamily="34" charset="0"/>
                <a:ea typeface="Tahoma" pitchFamily="34" charset="0"/>
                <a:cs typeface="Tahoma" pitchFamily="34" charset="0"/>
              </a:rPr>
              <a:t>hợp</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GA </a:t>
            </a:r>
            <a:r>
              <a:rPr lang="vi-VN" dirty="0">
                <a:latin typeface="Tahoma" pitchFamily="34" charset="0"/>
                <a:ea typeface="Tahoma" pitchFamily="34" charset="0"/>
                <a:cs typeface="Tahoma" pitchFamily="34" charset="0"/>
              </a:rPr>
              <a:t>&lt;32 tuần.</a:t>
            </a:r>
            <a:br>
              <a:rPr lang="vi-VN" dirty="0">
                <a:latin typeface="Tahoma" pitchFamily="34" charset="0"/>
                <a:ea typeface="Tahoma" pitchFamily="34" charset="0"/>
                <a:cs typeface="Tahoma" pitchFamily="34" charset="0"/>
              </a:rPr>
            </a:br>
            <a:endParaRPr lang="en-US"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30404051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066800"/>
          </a:xfrm>
        </p:spPr>
        <p:txBody>
          <a:bodyPr>
            <a:normAutofit/>
          </a:bodyPr>
          <a:lstStyle/>
          <a:p>
            <a:r>
              <a:rPr lang="en-US" sz="2800" b="1" dirty="0" err="1">
                <a:latin typeface="Tahoma" pitchFamily="34" charset="0"/>
                <a:ea typeface="Tahoma" pitchFamily="34" charset="0"/>
                <a:cs typeface="Tahoma" pitchFamily="34" charset="0"/>
              </a:rPr>
              <a:t>Đáp</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ứng</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miễn</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dịch</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với</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vaccin</a:t>
            </a:r>
            <a:r>
              <a:rPr lang="en-US" sz="2800" b="1" dirty="0">
                <a:latin typeface="Tahoma" pitchFamily="34" charset="0"/>
                <a:ea typeface="Tahoma" pitchFamily="34" charset="0"/>
                <a:cs typeface="Tahoma" pitchFamily="34" charset="0"/>
              </a:rPr>
              <a:t> ở </a:t>
            </a:r>
            <a:r>
              <a:rPr lang="en-US" sz="2800" b="1" dirty="0" err="1">
                <a:latin typeface="Tahoma" pitchFamily="34" charset="0"/>
                <a:ea typeface="Tahoma" pitchFamily="34" charset="0"/>
                <a:cs typeface="Tahoma" pitchFamily="34" charset="0"/>
              </a:rPr>
              <a:t>trẻ</a:t>
            </a:r>
            <a:r>
              <a:rPr lang="en-US" sz="2800" b="1" dirty="0">
                <a:latin typeface="Tahoma" pitchFamily="34" charset="0"/>
                <a:ea typeface="Tahoma" pitchFamily="34" charset="0"/>
                <a:cs typeface="Tahoma" pitchFamily="34" charset="0"/>
              </a:rPr>
              <a:t> non </a:t>
            </a:r>
            <a:r>
              <a:rPr lang="en-US" sz="2800" b="1" dirty="0" err="1" smtClean="0">
                <a:latin typeface="Tahoma" pitchFamily="34" charset="0"/>
                <a:ea typeface="Tahoma" pitchFamily="34" charset="0"/>
                <a:cs typeface="Tahoma" pitchFamily="34" charset="0"/>
              </a:rPr>
              <a:t>tháng</a:t>
            </a:r>
            <a:r>
              <a:rPr lang="en-US" sz="2800" b="1" dirty="0" smtClean="0">
                <a:latin typeface="Tahoma" pitchFamily="34" charset="0"/>
                <a:ea typeface="Tahoma" pitchFamily="34" charset="0"/>
                <a:cs typeface="Tahoma" pitchFamily="34" charset="0"/>
              </a:rPr>
              <a:t/>
            </a:r>
            <a:br>
              <a:rPr lang="en-US" sz="2800" b="1" dirty="0" smtClean="0">
                <a:latin typeface="Tahoma" pitchFamily="34" charset="0"/>
                <a:ea typeface="Tahoma" pitchFamily="34" charset="0"/>
                <a:cs typeface="Tahoma" pitchFamily="34" charset="0"/>
              </a:rPr>
            </a:br>
            <a:r>
              <a:rPr lang="en-US" sz="2800" b="1" dirty="0" smtClean="0">
                <a:latin typeface="Tahoma" pitchFamily="34" charset="0"/>
                <a:ea typeface="Tahoma" pitchFamily="34" charset="0"/>
                <a:cs typeface="Tahoma" pitchFamily="34" charset="0"/>
              </a:rPr>
              <a:t>(</a:t>
            </a:r>
            <a:r>
              <a:rPr lang="en-US" sz="2800" b="1" dirty="0" err="1" smtClean="0">
                <a:latin typeface="Tahoma" pitchFamily="34" charset="0"/>
                <a:ea typeface="Tahoma" pitchFamily="34" charset="0"/>
                <a:cs typeface="Tahoma" pitchFamily="34" charset="0"/>
              </a:rPr>
              <a:t>vaccin</a:t>
            </a:r>
            <a:r>
              <a:rPr lang="en-US" sz="2800" b="1" dirty="0" smtClean="0">
                <a:latin typeface="Tahoma" pitchFamily="34" charset="0"/>
                <a:ea typeface="Tahoma" pitchFamily="34" charset="0"/>
                <a:cs typeface="Tahoma" pitchFamily="34" charset="0"/>
              </a:rPr>
              <a:t> rotavirus)</a:t>
            </a:r>
            <a:endParaRPr lang="en-US" sz="2800" b="1" dirty="0"/>
          </a:p>
        </p:txBody>
      </p:sp>
      <p:sp>
        <p:nvSpPr>
          <p:cNvPr id="3" name="Content Placeholder 2"/>
          <p:cNvSpPr>
            <a:spLocks noGrp="1"/>
          </p:cNvSpPr>
          <p:nvPr>
            <p:ph sz="quarter" idx="1"/>
          </p:nvPr>
        </p:nvSpPr>
        <p:spPr/>
        <p:txBody>
          <a:bodyPr>
            <a:normAutofit/>
          </a:bodyPr>
          <a:lstStyle/>
          <a:p>
            <a:pPr algn="just"/>
            <a:r>
              <a:rPr lang="vi-VN" dirty="0" smtClean="0">
                <a:latin typeface="Tahoma" pitchFamily="34" charset="0"/>
                <a:ea typeface="Tahoma" pitchFamily="34" charset="0"/>
                <a:cs typeface="Tahoma" pitchFamily="34" charset="0"/>
              </a:rPr>
              <a:t>Chỉ </a:t>
            </a:r>
            <a:r>
              <a:rPr lang="vi-VN" dirty="0">
                <a:latin typeface="Tahoma" pitchFamily="34" charset="0"/>
                <a:ea typeface="Tahoma" pitchFamily="34" charset="0"/>
                <a:cs typeface="Tahoma" pitchFamily="34" charset="0"/>
              </a:rPr>
              <a:t>có một công bố nghiên cứu </a:t>
            </a:r>
            <a:r>
              <a:rPr lang="vi-VN" dirty="0" smtClean="0">
                <a:latin typeface="Tahoma" pitchFamily="34" charset="0"/>
                <a:ea typeface="Tahoma" pitchFamily="34" charset="0"/>
                <a:cs typeface="Tahoma" pitchFamily="34" charset="0"/>
              </a:rPr>
              <a:t>đánh </a:t>
            </a:r>
            <a:r>
              <a:rPr lang="vi-VN" dirty="0">
                <a:latin typeface="Tahoma" pitchFamily="34" charset="0"/>
                <a:ea typeface="Tahoma" pitchFamily="34" charset="0"/>
                <a:cs typeface="Tahoma" pitchFamily="34" charset="0"/>
              </a:rPr>
              <a:t>giá miễn dịch của vắc xin sống giảm độc </a:t>
            </a:r>
            <a:r>
              <a:rPr lang="vi-VN" dirty="0" smtClean="0">
                <a:latin typeface="Tahoma" pitchFamily="34" charset="0"/>
                <a:ea typeface="Tahoma" pitchFamily="34" charset="0"/>
                <a:cs typeface="Tahoma" pitchFamily="34" charset="0"/>
              </a:rPr>
              <a:t>lực </a:t>
            </a:r>
            <a:r>
              <a:rPr lang="vi-VN" dirty="0">
                <a:latin typeface="Tahoma" pitchFamily="34" charset="0"/>
                <a:ea typeface="Tahoma" pitchFamily="34" charset="0"/>
                <a:cs typeface="Tahoma" pitchFamily="34" charset="0"/>
              </a:rPr>
              <a:t>chứa </a:t>
            </a:r>
            <a:r>
              <a:rPr lang="vi-VN" dirty="0" smtClean="0">
                <a:latin typeface="Tahoma" pitchFamily="34" charset="0"/>
                <a:ea typeface="Tahoma" pitchFamily="34" charset="0"/>
                <a:cs typeface="Tahoma" pitchFamily="34" charset="0"/>
              </a:rPr>
              <a:t>G1P</a:t>
            </a:r>
            <a:r>
              <a:rPr lang="en-US" dirty="0" smtClean="0">
                <a:latin typeface="Tahoma" pitchFamily="34" charset="0"/>
                <a:ea typeface="Tahoma" pitchFamily="34" charset="0"/>
                <a:cs typeface="Tahoma" pitchFamily="34" charset="0"/>
              </a:rPr>
              <a:t>8</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người [8] ở PI. </a:t>
            </a:r>
            <a:endParaRPr lang="en-US" dirty="0">
              <a:latin typeface="Tahoma" pitchFamily="34" charset="0"/>
              <a:ea typeface="Tahoma" pitchFamily="34" charset="0"/>
              <a:cs typeface="Tahoma" pitchFamily="34" charset="0"/>
            </a:endParaRPr>
          </a:p>
          <a:p>
            <a:pPr algn="just"/>
            <a:r>
              <a:rPr lang="vi-VN" dirty="0" smtClean="0">
                <a:latin typeface="Tahoma" pitchFamily="34" charset="0"/>
                <a:ea typeface="Tahoma" pitchFamily="34" charset="0"/>
                <a:cs typeface="Tahoma" pitchFamily="34" charset="0"/>
              </a:rPr>
              <a:t>Nghiên </a:t>
            </a:r>
            <a:r>
              <a:rPr lang="vi-VN" dirty="0">
                <a:latin typeface="Tahoma" pitchFamily="34" charset="0"/>
                <a:ea typeface="Tahoma" pitchFamily="34" charset="0"/>
                <a:cs typeface="Tahoma" pitchFamily="34" charset="0"/>
              </a:rPr>
              <a:t>cứu gồm 1009 </a:t>
            </a:r>
            <a:r>
              <a:rPr lang="en-US" dirty="0" err="1" smtClean="0">
                <a:latin typeface="Tahoma" pitchFamily="34" charset="0"/>
                <a:ea typeface="Tahoma" pitchFamily="34" charset="0"/>
                <a:cs typeface="Tahoma" pitchFamily="34" charset="0"/>
              </a:rPr>
              <a:t>trẻ</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PI </a:t>
            </a:r>
            <a:r>
              <a:rPr lang="vi-VN" dirty="0">
                <a:latin typeface="Tahoma" pitchFamily="34" charset="0"/>
                <a:ea typeface="Tahoma" pitchFamily="34" charset="0"/>
                <a:cs typeface="Tahoma" pitchFamily="34" charset="0"/>
              </a:rPr>
              <a:t>(20% với một GA &lt;30 tuần), và kết quả cho thấy rằng hai </a:t>
            </a:r>
            <a:r>
              <a:rPr lang="vi-VN" dirty="0" smtClean="0">
                <a:latin typeface="Tahoma" pitchFamily="34" charset="0"/>
                <a:ea typeface="Tahoma" pitchFamily="34" charset="0"/>
                <a:cs typeface="Tahoma" pitchFamily="34" charset="0"/>
              </a:rPr>
              <a:t>liều </a:t>
            </a:r>
            <a:r>
              <a:rPr lang="vi-VN" dirty="0">
                <a:latin typeface="Tahoma" pitchFamily="34" charset="0"/>
                <a:ea typeface="Tahoma" pitchFamily="34" charset="0"/>
                <a:cs typeface="Tahoma" pitchFamily="34" charset="0"/>
              </a:rPr>
              <a:t>ở tuổi thứ tự thời gian được đề nghị cho FTIs cách nhau 30-83 ngày như miễn dịch trong </a:t>
            </a:r>
            <a:r>
              <a:rPr lang="vi-VN" dirty="0" smtClean="0">
                <a:latin typeface="Tahoma" pitchFamily="34" charset="0"/>
                <a:ea typeface="Tahoma" pitchFamily="34" charset="0"/>
                <a:cs typeface="Tahoma" pitchFamily="34" charset="0"/>
              </a:rPr>
              <a:t>PI. </a:t>
            </a:r>
            <a:endParaRPr lang="en-US"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115406717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14400"/>
          </a:xfrm>
        </p:spPr>
        <p:txBody>
          <a:bodyPr>
            <a:noAutofit/>
          </a:bodyPr>
          <a:lstStyle/>
          <a:p>
            <a:r>
              <a:rPr lang="en-US" sz="2800" b="1" dirty="0" err="1">
                <a:latin typeface="Tahoma" pitchFamily="34" charset="0"/>
                <a:ea typeface="Tahoma" pitchFamily="34" charset="0"/>
                <a:cs typeface="Tahoma" pitchFamily="34" charset="0"/>
              </a:rPr>
              <a:t>Đáp</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ứng</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miễn</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dịch</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với</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vaccin</a:t>
            </a:r>
            <a:r>
              <a:rPr lang="en-US" sz="2800" b="1" dirty="0">
                <a:latin typeface="Tahoma" pitchFamily="34" charset="0"/>
                <a:ea typeface="Tahoma" pitchFamily="34" charset="0"/>
                <a:cs typeface="Tahoma" pitchFamily="34" charset="0"/>
              </a:rPr>
              <a:t> ở </a:t>
            </a:r>
            <a:r>
              <a:rPr lang="en-US" sz="2800" b="1" dirty="0" err="1">
                <a:latin typeface="Tahoma" pitchFamily="34" charset="0"/>
                <a:ea typeface="Tahoma" pitchFamily="34" charset="0"/>
                <a:cs typeface="Tahoma" pitchFamily="34" charset="0"/>
              </a:rPr>
              <a:t>trẻ</a:t>
            </a:r>
            <a:r>
              <a:rPr lang="en-US" sz="2800" b="1" dirty="0">
                <a:latin typeface="Tahoma" pitchFamily="34" charset="0"/>
                <a:ea typeface="Tahoma" pitchFamily="34" charset="0"/>
                <a:cs typeface="Tahoma" pitchFamily="34" charset="0"/>
              </a:rPr>
              <a:t> non </a:t>
            </a:r>
            <a:r>
              <a:rPr lang="en-US" sz="2800" b="1" dirty="0" err="1">
                <a:latin typeface="Tahoma" pitchFamily="34" charset="0"/>
                <a:ea typeface="Tahoma" pitchFamily="34" charset="0"/>
                <a:cs typeface="Tahoma" pitchFamily="34" charset="0"/>
              </a:rPr>
              <a:t>tháng</a:t>
            </a:r>
            <a:r>
              <a:rPr lang="en-US" sz="2800" b="1" dirty="0">
                <a:latin typeface="Tahoma" pitchFamily="34" charset="0"/>
                <a:ea typeface="Tahoma" pitchFamily="34" charset="0"/>
                <a:cs typeface="Tahoma" pitchFamily="34" charset="0"/>
              </a:rPr>
              <a:t/>
            </a:r>
            <a:br>
              <a:rPr lang="en-US" sz="2800" b="1" dirty="0">
                <a:latin typeface="Tahoma" pitchFamily="34" charset="0"/>
                <a:ea typeface="Tahoma" pitchFamily="34" charset="0"/>
                <a:cs typeface="Tahoma" pitchFamily="34" charset="0"/>
              </a:rPr>
            </a:br>
            <a:r>
              <a:rPr lang="en-US" sz="2800" b="1" dirty="0">
                <a:latin typeface="Tahoma" pitchFamily="34" charset="0"/>
                <a:ea typeface="Tahoma" pitchFamily="34" charset="0"/>
                <a:cs typeface="Tahoma" pitchFamily="34" charset="0"/>
              </a:rPr>
              <a:t>(</a:t>
            </a:r>
            <a:r>
              <a:rPr lang="en-US" sz="2800" b="1" dirty="0" err="1">
                <a:latin typeface="Tahoma" pitchFamily="34" charset="0"/>
                <a:ea typeface="Tahoma" pitchFamily="34" charset="0"/>
                <a:cs typeface="Tahoma" pitchFamily="34" charset="0"/>
              </a:rPr>
              <a:t>vaccin</a:t>
            </a:r>
            <a:r>
              <a:rPr lang="en-US" sz="2800" b="1" dirty="0">
                <a:latin typeface="Tahoma" pitchFamily="34" charset="0"/>
                <a:ea typeface="Tahoma" pitchFamily="34" charset="0"/>
                <a:cs typeface="Tahoma" pitchFamily="34" charset="0"/>
              </a:rPr>
              <a:t> rotavirus)</a:t>
            </a:r>
            <a:endParaRPr lang="en-US" sz="2800" b="1" dirty="0"/>
          </a:p>
        </p:txBody>
      </p:sp>
      <p:sp>
        <p:nvSpPr>
          <p:cNvPr id="3" name="Content Placeholder 2"/>
          <p:cNvSpPr>
            <a:spLocks noGrp="1"/>
          </p:cNvSpPr>
          <p:nvPr>
            <p:ph sz="quarter" idx="1"/>
          </p:nvPr>
        </p:nvSpPr>
        <p:spPr/>
        <p:txBody>
          <a:bodyPr>
            <a:normAutofit/>
          </a:bodyPr>
          <a:lstStyle/>
          <a:p>
            <a:pPr algn="just"/>
            <a:r>
              <a:rPr lang="vi-VN" dirty="0">
                <a:latin typeface="Tahoma" pitchFamily="34" charset="0"/>
                <a:ea typeface="Tahoma" pitchFamily="34" charset="0"/>
                <a:cs typeface="Tahoma" pitchFamily="34" charset="0"/>
              </a:rPr>
              <a:t>tỷ lệ chuyển đổi huyết thanh IgA 30-83 ngày sau liều thứ hai là 85,7% (79,0-90,9%) trong nhóm thuốc chủng ngừa và 16,0% (8,8-25,9%) ở nhóm giả dược, và GMTs 202,2 U / ml (153,1-267,1 U / ml) và &lt;20 U / ml, tương ứng. </a:t>
            </a:r>
            <a:endParaRPr lang="en-US" dirty="0">
              <a:latin typeface="Tahoma" pitchFamily="34" charset="0"/>
              <a:ea typeface="Tahoma" pitchFamily="34" charset="0"/>
              <a:cs typeface="Tahoma" pitchFamily="34" charset="0"/>
            </a:endParaRPr>
          </a:p>
          <a:p>
            <a:pPr algn="just"/>
            <a:r>
              <a:rPr lang="vi-VN" dirty="0">
                <a:latin typeface="Tahoma" pitchFamily="34" charset="0"/>
                <a:ea typeface="Tahoma" pitchFamily="34" charset="0"/>
                <a:cs typeface="Tahoma" pitchFamily="34" charset="0"/>
              </a:rPr>
              <a:t>Tỷ lệ chuyển đổi huyết thanh trong chủng ngừa PI rất non là 75,9% (95% CI: 56,5-89,7%), và GMT 110,2 U / ml (95% CI: 56,1-216,5 U / ml). [75]</a:t>
            </a:r>
            <a:br>
              <a:rPr lang="vi-VN" dirty="0">
                <a:latin typeface="Tahoma" pitchFamily="34" charset="0"/>
                <a:ea typeface="Tahoma" pitchFamily="34" charset="0"/>
                <a:cs typeface="Tahoma" pitchFamily="34" charset="0"/>
              </a:rPr>
            </a:br>
            <a:endParaRPr lang="en-US" dirty="0">
              <a:latin typeface="Tahoma" pitchFamily="34" charset="0"/>
              <a:ea typeface="Tahoma" pitchFamily="34" charset="0"/>
              <a:cs typeface="Tahoma" pitchFamily="34" charset="0"/>
            </a:endParaRPr>
          </a:p>
          <a:p>
            <a:pPr algn="just"/>
            <a:endParaRPr lang="en-US"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2863010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Chú</a:t>
            </a:r>
            <a:r>
              <a:rPr lang="en-US" b="1" dirty="0"/>
              <a:t> </a:t>
            </a:r>
            <a:r>
              <a:rPr lang="en-US" b="1" dirty="0" err="1" smtClean="0"/>
              <a:t>thích</a:t>
            </a:r>
            <a:r>
              <a:rPr lang="en-US" b="1" dirty="0" smtClean="0"/>
              <a:t> </a:t>
            </a:r>
            <a:endParaRPr lang="en-US" b="1" dirty="0"/>
          </a:p>
        </p:txBody>
      </p:sp>
      <p:sp>
        <p:nvSpPr>
          <p:cNvPr id="3" name="Content Placeholder 2"/>
          <p:cNvSpPr>
            <a:spLocks noGrp="1"/>
          </p:cNvSpPr>
          <p:nvPr>
            <p:ph sz="quarter" idx="1"/>
          </p:nvPr>
        </p:nvSpPr>
        <p:spPr/>
        <p:txBody>
          <a:bodyPr>
            <a:normAutofit lnSpcReduction="10000"/>
          </a:bodyPr>
          <a:lstStyle/>
          <a:p>
            <a:r>
              <a:rPr lang="en-US" dirty="0" smtClean="0"/>
              <a:t>PI: premature infants</a:t>
            </a:r>
          </a:p>
          <a:p>
            <a:r>
              <a:rPr lang="en-US" dirty="0" smtClean="0"/>
              <a:t>FTI: full-term infants</a:t>
            </a:r>
          </a:p>
          <a:p>
            <a:r>
              <a:rPr lang="en-US" dirty="0" smtClean="0"/>
              <a:t>APC: antigen presenting cells</a:t>
            </a:r>
          </a:p>
          <a:p>
            <a:r>
              <a:rPr lang="en-US" dirty="0" smtClean="0"/>
              <a:t>DC: dendritic cells</a:t>
            </a:r>
          </a:p>
          <a:p>
            <a:r>
              <a:rPr lang="en-US" dirty="0" smtClean="0"/>
              <a:t>CTL: cytotoxic T cell</a:t>
            </a:r>
          </a:p>
          <a:p>
            <a:r>
              <a:rPr lang="en-US" dirty="0" smtClean="0"/>
              <a:t>GA: gestational age</a:t>
            </a:r>
          </a:p>
          <a:p>
            <a:r>
              <a:rPr lang="en-US" dirty="0" smtClean="0"/>
              <a:t>Ti: T </a:t>
            </a:r>
            <a:r>
              <a:rPr lang="en-US" dirty="0" err="1" smtClean="0"/>
              <a:t>indefendent</a:t>
            </a:r>
            <a:endParaRPr lang="en-US" dirty="0" smtClean="0"/>
          </a:p>
          <a:p>
            <a:r>
              <a:rPr lang="en-US" dirty="0" smtClean="0"/>
              <a:t>Td: T </a:t>
            </a:r>
            <a:r>
              <a:rPr lang="en-US" dirty="0" err="1" smtClean="0"/>
              <a:t>defendent</a:t>
            </a:r>
            <a:endParaRPr lang="en-US" dirty="0" smtClean="0"/>
          </a:p>
          <a:p>
            <a:r>
              <a:rPr lang="en-US" dirty="0" smtClean="0"/>
              <a:t>GMT: geometric mean titers</a:t>
            </a:r>
          </a:p>
          <a:p>
            <a:r>
              <a:rPr lang="en-US" dirty="0" smtClean="0"/>
              <a:t>AP: </a:t>
            </a:r>
            <a:r>
              <a:rPr lang="en-US" dirty="0" err="1" smtClean="0"/>
              <a:t>acellular</a:t>
            </a:r>
            <a:r>
              <a:rPr lang="en-US" dirty="0" smtClean="0"/>
              <a:t>  </a:t>
            </a:r>
            <a:r>
              <a:rPr lang="en-US" dirty="0" err="1" smtClean="0"/>
              <a:t>pertusis</a:t>
            </a:r>
            <a:endParaRPr lang="en-US" dirty="0" smtClean="0"/>
          </a:p>
          <a:p>
            <a:endParaRPr lang="en-US" dirty="0"/>
          </a:p>
        </p:txBody>
      </p:sp>
    </p:spTree>
    <p:extLst>
      <p:ext uri="{BB962C8B-B14F-4D97-AF65-F5344CB8AC3E}">
        <p14:creationId xmlns:p14="http://schemas.microsoft.com/office/powerpoint/2010/main" val="403543930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14400"/>
          </a:xfrm>
        </p:spPr>
        <p:txBody>
          <a:bodyPr>
            <a:noAutofit/>
          </a:bodyPr>
          <a:lstStyle/>
          <a:p>
            <a:r>
              <a:rPr lang="en-US" sz="2800" b="1" dirty="0" err="1">
                <a:latin typeface="Tahoma" pitchFamily="34" charset="0"/>
                <a:ea typeface="Tahoma" pitchFamily="34" charset="0"/>
                <a:cs typeface="Tahoma" pitchFamily="34" charset="0"/>
              </a:rPr>
              <a:t>Đáp</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ứng</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miễn</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dịch</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với</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vaccin</a:t>
            </a:r>
            <a:r>
              <a:rPr lang="en-US" sz="2800" b="1" dirty="0">
                <a:latin typeface="Tahoma" pitchFamily="34" charset="0"/>
                <a:ea typeface="Tahoma" pitchFamily="34" charset="0"/>
                <a:cs typeface="Tahoma" pitchFamily="34" charset="0"/>
              </a:rPr>
              <a:t> ở </a:t>
            </a:r>
            <a:r>
              <a:rPr lang="en-US" sz="2800" b="1" dirty="0" err="1">
                <a:latin typeface="Tahoma" pitchFamily="34" charset="0"/>
                <a:ea typeface="Tahoma" pitchFamily="34" charset="0"/>
                <a:cs typeface="Tahoma" pitchFamily="34" charset="0"/>
              </a:rPr>
              <a:t>trẻ</a:t>
            </a:r>
            <a:r>
              <a:rPr lang="en-US" sz="2800" b="1" dirty="0">
                <a:latin typeface="Tahoma" pitchFamily="34" charset="0"/>
                <a:ea typeface="Tahoma" pitchFamily="34" charset="0"/>
                <a:cs typeface="Tahoma" pitchFamily="34" charset="0"/>
              </a:rPr>
              <a:t> non </a:t>
            </a:r>
            <a:r>
              <a:rPr lang="en-US" sz="2800" b="1" dirty="0" err="1">
                <a:latin typeface="Tahoma" pitchFamily="34" charset="0"/>
                <a:ea typeface="Tahoma" pitchFamily="34" charset="0"/>
                <a:cs typeface="Tahoma" pitchFamily="34" charset="0"/>
              </a:rPr>
              <a:t>tháng</a:t>
            </a:r>
            <a:r>
              <a:rPr lang="en-US" sz="2800" b="1" dirty="0">
                <a:latin typeface="Tahoma" pitchFamily="34" charset="0"/>
                <a:ea typeface="Tahoma" pitchFamily="34" charset="0"/>
                <a:cs typeface="Tahoma" pitchFamily="34" charset="0"/>
              </a:rPr>
              <a:t/>
            </a:r>
            <a:br>
              <a:rPr lang="en-US" sz="2800" b="1" dirty="0">
                <a:latin typeface="Tahoma" pitchFamily="34" charset="0"/>
                <a:ea typeface="Tahoma" pitchFamily="34" charset="0"/>
                <a:cs typeface="Tahoma" pitchFamily="34" charset="0"/>
              </a:rPr>
            </a:br>
            <a:r>
              <a:rPr lang="en-US" sz="2800" b="1" dirty="0">
                <a:latin typeface="Tahoma" pitchFamily="34" charset="0"/>
                <a:ea typeface="Tahoma" pitchFamily="34" charset="0"/>
                <a:cs typeface="Tahoma" pitchFamily="34" charset="0"/>
              </a:rPr>
              <a:t>(</a:t>
            </a:r>
            <a:r>
              <a:rPr lang="en-US" sz="2800" b="1" dirty="0" err="1">
                <a:latin typeface="Tahoma" pitchFamily="34" charset="0"/>
                <a:ea typeface="Tahoma" pitchFamily="34" charset="0"/>
                <a:cs typeface="Tahoma" pitchFamily="34" charset="0"/>
              </a:rPr>
              <a:t>vaccin</a:t>
            </a:r>
            <a:r>
              <a:rPr lang="en-US" sz="2800" b="1" dirty="0">
                <a:latin typeface="Tahoma" pitchFamily="34" charset="0"/>
                <a:ea typeface="Tahoma" pitchFamily="34" charset="0"/>
                <a:cs typeface="Tahoma" pitchFamily="34" charset="0"/>
              </a:rPr>
              <a:t> MMRV)</a:t>
            </a:r>
            <a:endParaRPr lang="en-US" sz="2800" b="1" dirty="0"/>
          </a:p>
        </p:txBody>
      </p:sp>
      <p:sp>
        <p:nvSpPr>
          <p:cNvPr id="3" name="Content Placeholder 2"/>
          <p:cNvSpPr>
            <a:spLocks noGrp="1"/>
          </p:cNvSpPr>
          <p:nvPr>
            <p:ph sz="quarter" idx="1"/>
          </p:nvPr>
        </p:nvSpPr>
        <p:spPr/>
        <p:txBody>
          <a:bodyPr/>
          <a:lstStyle/>
          <a:p>
            <a:pPr algn="just"/>
            <a:r>
              <a:rPr lang="vi-VN" dirty="0" smtClean="0">
                <a:latin typeface="Tahoma" pitchFamily="34" charset="0"/>
                <a:ea typeface="Tahoma" pitchFamily="34" charset="0"/>
                <a:cs typeface="Tahoma" pitchFamily="34" charset="0"/>
              </a:rPr>
              <a:t>miễn </a:t>
            </a:r>
            <a:r>
              <a:rPr lang="vi-VN" dirty="0">
                <a:latin typeface="Tahoma" pitchFamily="34" charset="0"/>
                <a:ea typeface="Tahoma" pitchFamily="34" charset="0"/>
                <a:cs typeface="Tahoma" pitchFamily="34" charset="0"/>
              </a:rPr>
              <a:t>dịch của bệnh sởi, quai bị, rubella và varicella vắc xin dường như là không có khác nhau trong PI quan sát thấy trong FTIs khi thực hiện tại thời điểm thích hợp. </a:t>
            </a:r>
            <a:endParaRPr lang="en-US" dirty="0">
              <a:latin typeface="Tahoma" pitchFamily="34" charset="0"/>
              <a:ea typeface="Tahoma" pitchFamily="34" charset="0"/>
              <a:cs typeface="Tahoma" pitchFamily="34" charset="0"/>
            </a:endParaRPr>
          </a:p>
          <a:p>
            <a:pPr algn="just"/>
            <a:r>
              <a:rPr lang="vi-VN" dirty="0" smtClean="0">
                <a:latin typeface="Tahoma" pitchFamily="34" charset="0"/>
                <a:ea typeface="Tahoma" pitchFamily="34" charset="0"/>
                <a:cs typeface="Tahoma" pitchFamily="34" charset="0"/>
              </a:rPr>
              <a:t>việc </a:t>
            </a:r>
            <a:r>
              <a:rPr lang="vi-VN" dirty="0">
                <a:latin typeface="Tahoma" pitchFamily="34" charset="0"/>
                <a:ea typeface="Tahoma" pitchFamily="34" charset="0"/>
                <a:cs typeface="Tahoma" pitchFamily="34" charset="0"/>
              </a:rPr>
              <a:t>thiếu phản ứng ở một số trẻ em trong cả hai nhóm rõ ràng khẳng định sự cần thiết phải tiêm chủng thứ hai để bảo vệ chống lại sự thất bại vắc xin ban đầu.</a:t>
            </a:r>
            <a:endParaRPr lang="en-US"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232753622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14400"/>
          </a:xfrm>
        </p:spPr>
        <p:txBody>
          <a:bodyPr>
            <a:noAutofit/>
          </a:bodyPr>
          <a:lstStyle/>
          <a:p>
            <a:r>
              <a:rPr lang="en-US" sz="2800" b="1" dirty="0" err="1">
                <a:latin typeface="Tahoma" pitchFamily="34" charset="0"/>
                <a:ea typeface="Tahoma" pitchFamily="34" charset="0"/>
                <a:cs typeface="Tahoma" pitchFamily="34" charset="0"/>
              </a:rPr>
              <a:t>Đáp</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ứng</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miễn</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dịch</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với</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vaccin</a:t>
            </a:r>
            <a:r>
              <a:rPr lang="en-US" sz="2800" b="1" dirty="0">
                <a:latin typeface="Tahoma" pitchFamily="34" charset="0"/>
                <a:ea typeface="Tahoma" pitchFamily="34" charset="0"/>
                <a:cs typeface="Tahoma" pitchFamily="34" charset="0"/>
              </a:rPr>
              <a:t> ở </a:t>
            </a:r>
            <a:r>
              <a:rPr lang="en-US" sz="2800" b="1" dirty="0" err="1">
                <a:latin typeface="Tahoma" pitchFamily="34" charset="0"/>
                <a:ea typeface="Tahoma" pitchFamily="34" charset="0"/>
                <a:cs typeface="Tahoma" pitchFamily="34" charset="0"/>
              </a:rPr>
              <a:t>trẻ</a:t>
            </a:r>
            <a:r>
              <a:rPr lang="en-US" sz="2800" b="1" dirty="0">
                <a:latin typeface="Tahoma" pitchFamily="34" charset="0"/>
                <a:ea typeface="Tahoma" pitchFamily="34" charset="0"/>
                <a:cs typeface="Tahoma" pitchFamily="34" charset="0"/>
              </a:rPr>
              <a:t> non </a:t>
            </a:r>
            <a:r>
              <a:rPr lang="en-US" sz="2800" b="1" dirty="0" err="1">
                <a:latin typeface="Tahoma" pitchFamily="34" charset="0"/>
                <a:ea typeface="Tahoma" pitchFamily="34" charset="0"/>
                <a:cs typeface="Tahoma" pitchFamily="34" charset="0"/>
              </a:rPr>
              <a:t>tháng</a:t>
            </a:r>
            <a:r>
              <a:rPr lang="en-US" sz="2800" b="1" dirty="0">
                <a:latin typeface="Tahoma" pitchFamily="34" charset="0"/>
                <a:ea typeface="Tahoma" pitchFamily="34" charset="0"/>
                <a:cs typeface="Tahoma" pitchFamily="34" charset="0"/>
              </a:rPr>
              <a:t/>
            </a:r>
            <a:br>
              <a:rPr lang="en-US" sz="2800" b="1" dirty="0">
                <a:latin typeface="Tahoma" pitchFamily="34" charset="0"/>
                <a:ea typeface="Tahoma" pitchFamily="34" charset="0"/>
                <a:cs typeface="Tahoma" pitchFamily="34" charset="0"/>
              </a:rPr>
            </a:br>
            <a:r>
              <a:rPr lang="en-US" sz="2800" b="1" dirty="0">
                <a:latin typeface="Tahoma" pitchFamily="34" charset="0"/>
                <a:ea typeface="Tahoma" pitchFamily="34" charset="0"/>
                <a:cs typeface="Tahoma" pitchFamily="34" charset="0"/>
              </a:rPr>
              <a:t>(</a:t>
            </a:r>
            <a:r>
              <a:rPr lang="en-US" sz="2800" b="1" dirty="0" err="1">
                <a:latin typeface="Tahoma" pitchFamily="34" charset="0"/>
                <a:ea typeface="Tahoma" pitchFamily="34" charset="0"/>
                <a:cs typeface="Tahoma" pitchFamily="34" charset="0"/>
              </a:rPr>
              <a:t>vaccin</a:t>
            </a:r>
            <a:r>
              <a:rPr lang="en-US" sz="2800" b="1" dirty="0">
                <a:latin typeface="Tahoma" pitchFamily="34" charset="0"/>
                <a:ea typeface="Tahoma" pitchFamily="34" charset="0"/>
                <a:cs typeface="Tahoma" pitchFamily="34" charset="0"/>
              </a:rPr>
              <a:t> </a:t>
            </a:r>
            <a:r>
              <a:rPr lang="en-US" sz="2800" b="1" dirty="0" smtClean="0">
                <a:latin typeface="Tahoma" pitchFamily="34" charset="0"/>
                <a:ea typeface="Tahoma" pitchFamily="34" charset="0"/>
                <a:cs typeface="Tahoma" pitchFamily="34" charset="0"/>
              </a:rPr>
              <a:t>MMRV)</a:t>
            </a:r>
            <a:endParaRPr lang="en-US" sz="2800" b="1" dirty="0"/>
          </a:p>
        </p:txBody>
      </p:sp>
      <p:sp>
        <p:nvSpPr>
          <p:cNvPr id="3" name="Content Placeholder 2"/>
          <p:cNvSpPr>
            <a:spLocks noGrp="1"/>
          </p:cNvSpPr>
          <p:nvPr>
            <p:ph sz="quarter" idx="1"/>
          </p:nvPr>
        </p:nvSpPr>
        <p:spPr/>
        <p:txBody>
          <a:bodyPr>
            <a:normAutofit/>
          </a:bodyPr>
          <a:lstStyle/>
          <a:p>
            <a:pPr algn="just"/>
            <a:r>
              <a:rPr lang="vi-VN" dirty="0" smtClean="0">
                <a:latin typeface="Tahoma" pitchFamily="34" charset="0"/>
                <a:ea typeface="Tahoma" pitchFamily="34" charset="0"/>
                <a:cs typeface="Tahoma" pitchFamily="34" charset="0"/>
              </a:rPr>
              <a:t>Các </a:t>
            </a:r>
            <a:r>
              <a:rPr lang="vi-VN" dirty="0">
                <a:latin typeface="Tahoma" pitchFamily="34" charset="0"/>
                <a:ea typeface="Tahoma" pitchFamily="34" charset="0"/>
                <a:cs typeface="Tahoma" pitchFamily="34" charset="0"/>
              </a:rPr>
              <a:t>loại vaccine dựa trên virus sống giảm độc lực cho cả CTLs và kháng thể, </a:t>
            </a:r>
            <a:r>
              <a:rPr lang="en-US" dirty="0" err="1" smtClean="0">
                <a:latin typeface="Tahoma" pitchFamily="34" charset="0"/>
                <a:ea typeface="Tahoma" pitchFamily="34" charset="0"/>
                <a:cs typeface="Tahoma" pitchFamily="34" charset="0"/>
              </a:rPr>
              <a:t>giai</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đ</a:t>
            </a:r>
            <a:r>
              <a:rPr lang="en-US" dirty="0" err="1" smtClean="0">
                <a:latin typeface="Tahoma" pitchFamily="34" charset="0"/>
                <a:ea typeface="Tahoma" pitchFamily="34" charset="0"/>
                <a:cs typeface="Tahoma" pitchFamily="34" charset="0"/>
              </a:rPr>
              <a:t>oạn</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đầ</a:t>
            </a:r>
            <a:r>
              <a:rPr lang="en-US" dirty="0" smtClean="0">
                <a:latin typeface="Tahoma" pitchFamily="34" charset="0"/>
                <a:ea typeface="Tahoma" pitchFamily="34" charset="0"/>
                <a:cs typeface="Tahoma" pitchFamily="34" charset="0"/>
              </a:rPr>
              <a:t>u</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phản ánh </a:t>
            </a:r>
            <a:r>
              <a:rPr lang="vi-VN" dirty="0" smtClean="0">
                <a:latin typeface="Tahoma" pitchFamily="34" charset="0"/>
                <a:ea typeface="Tahoma" pitchFamily="34" charset="0"/>
                <a:cs typeface="Tahoma" pitchFamily="34" charset="0"/>
              </a:rPr>
              <a:t>giai </a:t>
            </a:r>
            <a:r>
              <a:rPr lang="vi-VN" dirty="0">
                <a:latin typeface="Tahoma" pitchFamily="34" charset="0"/>
                <a:ea typeface="Tahoma" pitchFamily="34" charset="0"/>
                <a:cs typeface="Tahoma" pitchFamily="34" charset="0"/>
              </a:rPr>
              <a:t>đoạn nhiễm trùng nội bào của </a:t>
            </a:r>
            <a:r>
              <a:rPr lang="vi-VN" dirty="0" smtClean="0">
                <a:latin typeface="Tahoma" pitchFamily="34" charset="0"/>
                <a:ea typeface="Tahoma" pitchFamily="34" charset="0"/>
                <a:cs typeface="Tahoma" pitchFamily="34" charset="0"/>
              </a:rPr>
              <a:t>kháng </a:t>
            </a:r>
            <a:r>
              <a:rPr lang="vi-VN" dirty="0">
                <a:latin typeface="Tahoma" pitchFamily="34" charset="0"/>
                <a:ea typeface="Tahoma" pitchFamily="34" charset="0"/>
                <a:cs typeface="Tahoma" pitchFamily="34" charset="0"/>
              </a:rPr>
              <a:t>nguyên gợi lên một phản ứng CTL, </a:t>
            </a:r>
            <a:r>
              <a:rPr lang="vi-VN" dirty="0" smtClean="0">
                <a:latin typeface="Tahoma" pitchFamily="34" charset="0"/>
                <a:ea typeface="Tahoma" pitchFamily="34" charset="0"/>
                <a:cs typeface="Tahoma" pitchFamily="34" charset="0"/>
              </a:rPr>
              <a:t>và </a:t>
            </a:r>
            <a:r>
              <a:rPr lang="vi-VN" dirty="0">
                <a:latin typeface="Tahoma" pitchFamily="34" charset="0"/>
                <a:ea typeface="Tahoma" pitchFamily="34" charset="0"/>
                <a:cs typeface="Tahoma" pitchFamily="34" charset="0"/>
              </a:rPr>
              <a:t>giai đoạn </a:t>
            </a:r>
            <a:r>
              <a:rPr lang="en-US" dirty="0" err="1" smtClean="0">
                <a:latin typeface="Tahoma" pitchFamily="34" charset="0"/>
                <a:ea typeface="Tahoma" pitchFamily="34" charset="0"/>
                <a:cs typeface="Tahoma" pitchFamily="34" charset="0"/>
              </a:rPr>
              <a:t>sau</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viremic </a:t>
            </a:r>
            <a:r>
              <a:rPr lang="vi-VN" dirty="0">
                <a:latin typeface="Tahoma" pitchFamily="34" charset="0"/>
                <a:ea typeface="Tahoma" pitchFamily="34" charset="0"/>
                <a:cs typeface="Tahoma" pitchFamily="34" charset="0"/>
              </a:rPr>
              <a:t>trong </a:t>
            </a:r>
            <a:r>
              <a:rPr lang="vi-VN" dirty="0" smtClean="0">
                <a:latin typeface="Tahoma" pitchFamily="34" charset="0"/>
                <a:ea typeface="Tahoma" pitchFamily="34" charset="0"/>
                <a:cs typeface="Tahoma" pitchFamily="34" charset="0"/>
              </a:rPr>
              <a:t>đó </a:t>
            </a:r>
            <a:r>
              <a:rPr lang="vi-VN" dirty="0">
                <a:latin typeface="Tahoma" pitchFamily="34" charset="0"/>
                <a:ea typeface="Tahoma" pitchFamily="34" charset="0"/>
                <a:cs typeface="Tahoma" pitchFamily="34" charset="0"/>
              </a:rPr>
              <a:t>hoạt động như một kháng nguyên Td. </a:t>
            </a:r>
            <a:endParaRPr lang="en-US" dirty="0" smtClean="0">
              <a:latin typeface="Tahoma" pitchFamily="34" charset="0"/>
              <a:ea typeface="Tahoma" pitchFamily="34" charset="0"/>
              <a:cs typeface="Tahoma" pitchFamily="34" charset="0"/>
            </a:endParaRPr>
          </a:p>
          <a:p>
            <a:pPr algn="just"/>
            <a:r>
              <a:rPr lang="vi-VN" dirty="0" smtClean="0">
                <a:latin typeface="Tahoma" pitchFamily="34" charset="0"/>
                <a:ea typeface="Tahoma" pitchFamily="34" charset="0"/>
                <a:cs typeface="Tahoma" pitchFamily="34" charset="0"/>
              </a:rPr>
              <a:t>Mặc </a:t>
            </a:r>
            <a:r>
              <a:rPr lang="vi-VN" dirty="0">
                <a:latin typeface="Tahoma" pitchFamily="34" charset="0"/>
                <a:ea typeface="Tahoma" pitchFamily="34" charset="0"/>
                <a:cs typeface="Tahoma" pitchFamily="34" charset="0"/>
              </a:rPr>
              <a:t>dù phản ứng miễn dịch phức tạp này, đánh </a:t>
            </a:r>
            <a:r>
              <a:rPr lang="vi-VN" dirty="0" smtClean="0">
                <a:latin typeface="Tahoma" pitchFamily="34" charset="0"/>
                <a:ea typeface="Tahoma" pitchFamily="34" charset="0"/>
                <a:cs typeface="Tahoma" pitchFamily="34" charset="0"/>
              </a:rPr>
              <a:t>giá </a:t>
            </a:r>
            <a:r>
              <a:rPr lang="vi-VN" dirty="0">
                <a:latin typeface="Tahoma" pitchFamily="34" charset="0"/>
                <a:ea typeface="Tahoma" pitchFamily="34" charset="0"/>
                <a:cs typeface="Tahoma" pitchFamily="34" charset="0"/>
              </a:rPr>
              <a:t>miễn dịch ở</a:t>
            </a:r>
            <a:r>
              <a:rPr lang="vi-VN" dirty="0" smtClean="0">
                <a:latin typeface="Tahoma" pitchFamily="34" charset="0"/>
                <a:ea typeface="Tahoma" pitchFamily="34" charset="0"/>
                <a:cs typeface="Tahoma" pitchFamily="34" charset="0"/>
              </a:rPr>
              <a:t> PI</a:t>
            </a:r>
            <a:r>
              <a:rPr lang="en-US" dirty="0" smtClean="0">
                <a:latin typeface="Tahoma" pitchFamily="34" charset="0"/>
                <a:ea typeface="Tahoma" pitchFamily="34" charset="0"/>
                <a:cs typeface="Tahoma" pitchFamily="34" charset="0"/>
              </a:rPr>
              <a:t>,</a:t>
            </a:r>
            <a:r>
              <a:rPr lang="vi-VN" dirty="0" smtClean="0">
                <a:latin typeface="Tahoma" pitchFamily="34" charset="0"/>
                <a:ea typeface="Tahoma" pitchFamily="34" charset="0"/>
                <a:cs typeface="Tahoma" pitchFamily="34" charset="0"/>
              </a:rPr>
              <a:t> thường </a:t>
            </a:r>
            <a:r>
              <a:rPr lang="vi-VN" dirty="0">
                <a:latin typeface="Tahoma" pitchFamily="34" charset="0"/>
                <a:ea typeface="Tahoma" pitchFamily="34" charset="0"/>
                <a:cs typeface="Tahoma" pitchFamily="34" charset="0"/>
              </a:rPr>
              <a:t>được dùng cho FTIs đã chỉ ra rằng, ít nhất là đối với sản xuất kháng thể, thậm chí PI cực kỳ </a:t>
            </a:r>
            <a:r>
              <a:rPr lang="vi-VN" dirty="0" smtClean="0">
                <a:latin typeface="Tahoma" pitchFamily="34" charset="0"/>
                <a:ea typeface="Tahoma" pitchFamily="34" charset="0"/>
                <a:cs typeface="Tahoma" pitchFamily="34" charset="0"/>
              </a:rPr>
              <a:t>non</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không </a:t>
            </a:r>
            <a:r>
              <a:rPr lang="vi-VN" dirty="0">
                <a:latin typeface="Tahoma" pitchFamily="34" charset="0"/>
                <a:ea typeface="Tahoma" pitchFamily="34" charset="0"/>
                <a:cs typeface="Tahoma" pitchFamily="34" charset="0"/>
              </a:rPr>
              <a:t>khác </a:t>
            </a:r>
            <a:r>
              <a:rPr lang="vi-VN" dirty="0" smtClean="0">
                <a:latin typeface="Tahoma" pitchFamily="34" charset="0"/>
                <a:ea typeface="Tahoma" pitchFamily="34" charset="0"/>
                <a:cs typeface="Tahoma" pitchFamily="34" charset="0"/>
              </a:rPr>
              <a:t>vớ</a:t>
            </a:r>
            <a:r>
              <a:rPr lang="en-US" dirty="0" smtClean="0">
                <a:latin typeface="Tahoma" pitchFamily="34" charset="0"/>
                <a:ea typeface="Tahoma" pitchFamily="34" charset="0"/>
                <a:cs typeface="Tahoma" pitchFamily="34" charset="0"/>
              </a:rPr>
              <a:t>i </a:t>
            </a:r>
            <a:r>
              <a:rPr lang="vi-VN" dirty="0" smtClean="0">
                <a:latin typeface="Tahoma" pitchFamily="34" charset="0"/>
                <a:ea typeface="Tahoma" pitchFamily="34" charset="0"/>
                <a:cs typeface="Tahoma" pitchFamily="34" charset="0"/>
              </a:rPr>
              <a:t>FTIs</a:t>
            </a:r>
            <a:r>
              <a:rPr lang="vi-VN" dirty="0">
                <a:latin typeface="Tahoma" pitchFamily="34" charset="0"/>
                <a:ea typeface="Tahoma" pitchFamily="34" charset="0"/>
                <a:cs typeface="Tahoma" pitchFamily="34" charset="0"/>
              </a:rPr>
              <a:t>.</a:t>
            </a:r>
            <a:br>
              <a:rPr lang="vi-VN" dirty="0">
                <a:latin typeface="Tahoma" pitchFamily="34" charset="0"/>
                <a:ea typeface="Tahoma" pitchFamily="34" charset="0"/>
                <a:cs typeface="Tahoma" pitchFamily="34" charset="0"/>
              </a:rPr>
            </a:br>
            <a:endParaRPr lang="en-US"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172174259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14400"/>
          </a:xfrm>
        </p:spPr>
        <p:txBody>
          <a:bodyPr>
            <a:noAutofit/>
          </a:bodyPr>
          <a:lstStyle/>
          <a:p>
            <a:r>
              <a:rPr lang="en-US" sz="2800" b="1" dirty="0" err="1">
                <a:latin typeface="Tahoma" pitchFamily="34" charset="0"/>
                <a:ea typeface="Tahoma" pitchFamily="34" charset="0"/>
                <a:cs typeface="Tahoma" pitchFamily="34" charset="0"/>
              </a:rPr>
              <a:t>Đáp</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ứng</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miễn</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dịch</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với</a:t>
            </a:r>
            <a:r>
              <a:rPr lang="en-US" sz="2800" b="1" dirty="0">
                <a:latin typeface="Tahoma" pitchFamily="34" charset="0"/>
                <a:ea typeface="Tahoma" pitchFamily="34" charset="0"/>
                <a:cs typeface="Tahoma" pitchFamily="34" charset="0"/>
              </a:rPr>
              <a:t> </a:t>
            </a:r>
            <a:r>
              <a:rPr lang="en-US" sz="2800" b="1" dirty="0" err="1">
                <a:latin typeface="Tahoma" pitchFamily="34" charset="0"/>
                <a:ea typeface="Tahoma" pitchFamily="34" charset="0"/>
                <a:cs typeface="Tahoma" pitchFamily="34" charset="0"/>
              </a:rPr>
              <a:t>vaccin</a:t>
            </a:r>
            <a:r>
              <a:rPr lang="en-US" sz="2800" b="1" dirty="0">
                <a:latin typeface="Tahoma" pitchFamily="34" charset="0"/>
                <a:ea typeface="Tahoma" pitchFamily="34" charset="0"/>
                <a:cs typeface="Tahoma" pitchFamily="34" charset="0"/>
              </a:rPr>
              <a:t> ở </a:t>
            </a:r>
            <a:r>
              <a:rPr lang="en-US" sz="2800" b="1" dirty="0" err="1">
                <a:latin typeface="Tahoma" pitchFamily="34" charset="0"/>
                <a:ea typeface="Tahoma" pitchFamily="34" charset="0"/>
                <a:cs typeface="Tahoma" pitchFamily="34" charset="0"/>
              </a:rPr>
              <a:t>trẻ</a:t>
            </a:r>
            <a:r>
              <a:rPr lang="en-US" sz="2800" b="1" dirty="0">
                <a:latin typeface="Tahoma" pitchFamily="34" charset="0"/>
                <a:ea typeface="Tahoma" pitchFamily="34" charset="0"/>
                <a:cs typeface="Tahoma" pitchFamily="34" charset="0"/>
              </a:rPr>
              <a:t> non </a:t>
            </a:r>
            <a:r>
              <a:rPr lang="en-US" sz="2800" b="1" dirty="0" err="1">
                <a:latin typeface="Tahoma" pitchFamily="34" charset="0"/>
                <a:ea typeface="Tahoma" pitchFamily="34" charset="0"/>
                <a:cs typeface="Tahoma" pitchFamily="34" charset="0"/>
              </a:rPr>
              <a:t>tháng</a:t>
            </a:r>
            <a:r>
              <a:rPr lang="en-US" sz="2800" b="1" dirty="0">
                <a:latin typeface="Tahoma" pitchFamily="34" charset="0"/>
                <a:ea typeface="Tahoma" pitchFamily="34" charset="0"/>
                <a:cs typeface="Tahoma" pitchFamily="34" charset="0"/>
              </a:rPr>
              <a:t/>
            </a:r>
            <a:br>
              <a:rPr lang="en-US" sz="2800" b="1" dirty="0">
                <a:latin typeface="Tahoma" pitchFamily="34" charset="0"/>
                <a:ea typeface="Tahoma" pitchFamily="34" charset="0"/>
                <a:cs typeface="Tahoma" pitchFamily="34" charset="0"/>
              </a:rPr>
            </a:br>
            <a:r>
              <a:rPr lang="en-US" sz="2800" b="1" dirty="0">
                <a:latin typeface="Tahoma" pitchFamily="34" charset="0"/>
                <a:ea typeface="Tahoma" pitchFamily="34" charset="0"/>
                <a:cs typeface="Tahoma" pitchFamily="34" charset="0"/>
              </a:rPr>
              <a:t>(</a:t>
            </a:r>
            <a:r>
              <a:rPr lang="en-US" sz="2800" b="1" dirty="0" err="1">
                <a:latin typeface="Tahoma" pitchFamily="34" charset="0"/>
                <a:ea typeface="Tahoma" pitchFamily="34" charset="0"/>
                <a:cs typeface="Tahoma" pitchFamily="34" charset="0"/>
              </a:rPr>
              <a:t>vaccin</a:t>
            </a:r>
            <a:r>
              <a:rPr lang="en-US" sz="2800" b="1" dirty="0">
                <a:latin typeface="Tahoma" pitchFamily="34" charset="0"/>
                <a:ea typeface="Tahoma" pitchFamily="34" charset="0"/>
                <a:cs typeface="Tahoma" pitchFamily="34" charset="0"/>
              </a:rPr>
              <a:t> MMRV)</a:t>
            </a:r>
            <a:endParaRPr lang="en-US" sz="2800" b="1" dirty="0"/>
          </a:p>
        </p:txBody>
      </p:sp>
      <p:sp>
        <p:nvSpPr>
          <p:cNvPr id="3" name="Content Placeholder 2"/>
          <p:cNvSpPr>
            <a:spLocks noGrp="1"/>
          </p:cNvSpPr>
          <p:nvPr>
            <p:ph sz="quarter" idx="1"/>
          </p:nvPr>
        </p:nvSpPr>
        <p:spPr>
          <a:xfrm>
            <a:off x="301752" y="1600200"/>
            <a:ext cx="8503920" cy="4572000"/>
          </a:xfrm>
        </p:spPr>
        <p:txBody>
          <a:bodyPr>
            <a:normAutofit/>
          </a:bodyPr>
          <a:lstStyle/>
          <a:p>
            <a:pPr algn="just"/>
            <a:r>
              <a:rPr lang="vi-VN" dirty="0">
                <a:latin typeface="Tahoma" pitchFamily="34" charset="0"/>
                <a:ea typeface="Tahoma" pitchFamily="34" charset="0"/>
                <a:cs typeface="Tahoma" pitchFamily="34" charset="0"/>
              </a:rPr>
              <a:t>Miễn dịch của bệnh </a:t>
            </a:r>
            <a:r>
              <a:rPr lang="vi-VN" dirty="0" smtClean="0">
                <a:latin typeface="Tahoma" pitchFamily="34" charset="0"/>
                <a:ea typeface="Tahoma" pitchFamily="34" charset="0"/>
                <a:cs typeface="Tahoma" pitchFamily="34" charset="0"/>
              </a:rPr>
              <a:t>sởi, </a:t>
            </a:r>
            <a:r>
              <a:rPr lang="vi-VN" dirty="0">
                <a:latin typeface="Tahoma" pitchFamily="34" charset="0"/>
                <a:ea typeface="Tahoma" pitchFamily="34" charset="0"/>
                <a:cs typeface="Tahoma" pitchFamily="34" charset="0"/>
              </a:rPr>
              <a:t>quai bị và rubella </a:t>
            </a:r>
            <a:r>
              <a:rPr lang="vi-VN" dirty="0" smtClean="0">
                <a:latin typeface="Tahoma" pitchFamily="34" charset="0"/>
                <a:ea typeface="Tahoma" pitchFamily="34" charset="0"/>
                <a:cs typeface="Tahoma" pitchFamily="34" charset="0"/>
              </a:rPr>
              <a:t>cùng </a:t>
            </a:r>
            <a:r>
              <a:rPr lang="vi-VN" dirty="0">
                <a:latin typeface="Tahoma" pitchFamily="34" charset="0"/>
                <a:ea typeface="Tahoma" pitchFamily="34" charset="0"/>
                <a:cs typeface="Tahoma" pitchFamily="34" charset="0"/>
              </a:rPr>
              <a:t>với thuốc chủng ngừa thủy đậu ở 15 tháng tuổi được đánh giá bởi D'Angio et al. trong 32 trẻ sơ sinh: 16 PI (GA: &lt;29 tuần) và 16 FTIs</a:t>
            </a:r>
            <a:r>
              <a:rPr lang="vi-VN" dirty="0" smtClean="0">
                <a:latin typeface="Tahoma" pitchFamily="34" charset="0"/>
                <a:ea typeface="Tahoma" pitchFamily="34" charset="0"/>
                <a:cs typeface="Tahoma" pitchFamily="34" charset="0"/>
              </a:rPr>
              <a:t>.</a:t>
            </a:r>
            <a:endParaRPr lang="en-US" dirty="0" smtClean="0">
              <a:latin typeface="Tahoma" pitchFamily="34" charset="0"/>
              <a:ea typeface="Tahoma" pitchFamily="34" charset="0"/>
              <a:cs typeface="Tahoma" pitchFamily="34" charset="0"/>
            </a:endParaRPr>
          </a:p>
          <a:p>
            <a:pPr algn="just"/>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PI có quai bị thấp hơn và GMTs rubella hơn FTIs trước khi tiêm chủng, và gần như tất cả </a:t>
            </a:r>
            <a:r>
              <a:rPr lang="vi-VN" dirty="0" smtClean="0">
                <a:latin typeface="Tahoma" pitchFamily="34" charset="0"/>
                <a:ea typeface="Tahoma" pitchFamily="34" charset="0"/>
                <a:cs typeface="Tahoma" pitchFamily="34" charset="0"/>
              </a:rPr>
              <a:t>huyết </a:t>
            </a:r>
            <a:r>
              <a:rPr lang="vi-VN" dirty="0">
                <a:latin typeface="Tahoma" pitchFamily="34" charset="0"/>
                <a:ea typeface="Tahoma" pitchFamily="34" charset="0"/>
                <a:cs typeface="Tahoma" pitchFamily="34" charset="0"/>
              </a:rPr>
              <a:t>thanh âm tính cho mỗi bốn kháng nguyên vaccine. Sau khi tiêm chủng, các bệnh sởi, quai bị, rubella và GMTs varicella tương tự trong hai nhóm.</a:t>
            </a:r>
            <a:endParaRPr lang="en-US"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277054308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ahoma" pitchFamily="34" charset="0"/>
                <a:ea typeface="Tahoma" pitchFamily="34" charset="0"/>
                <a:cs typeface="Tahoma" pitchFamily="34" charset="0"/>
              </a:rPr>
              <a:t>KẾT </a:t>
            </a:r>
            <a:r>
              <a:rPr lang="en-US" b="1" dirty="0" smtClean="0">
                <a:latin typeface="Tahoma" pitchFamily="34" charset="0"/>
                <a:ea typeface="Tahoma" pitchFamily="34" charset="0"/>
                <a:cs typeface="Tahoma" pitchFamily="34" charset="0"/>
              </a:rPr>
              <a:t>LUẬN</a:t>
            </a:r>
            <a:endParaRPr lang="en-US" b="1" dirty="0">
              <a:latin typeface="Tahoma" pitchFamily="34" charset="0"/>
              <a:ea typeface="Tahoma" pitchFamily="34" charset="0"/>
              <a:cs typeface="Tahoma" pitchFamily="34" charset="0"/>
            </a:endParaRPr>
          </a:p>
        </p:txBody>
      </p:sp>
      <p:sp>
        <p:nvSpPr>
          <p:cNvPr id="3" name="Content Placeholder 2"/>
          <p:cNvSpPr>
            <a:spLocks noGrp="1"/>
          </p:cNvSpPr>
          <p:nvPr>
            <p:ph sz="quarter" idx="1"/>
          </p:nvPr>
        </p:nvSpPr>
        <p:spPr>
          <a:xfrm>
            <a:off x="301752" y="1676400"/>
            <a:ext cx="8503920" cy="4572000"/>
          </a:xfrm>
        </p:spPr>
        <p:txBody>
          <a:bodyPr>
            <a:normAutofit fontScale="92500" lnSpcReduction="10000"/>
          </a:bodyPr>
          <a:lstStyle/>
          <a:p>
            <a:r>
              <a:rPr lang="en-US" dirty="0" err="1" smtClean="0">
                <a:latin typeface="Tahoma" pitchFamily="34" charset="0"/>
                <a:ea typeface="Tahoma" pitchFamily="34" charset="0"/>
                <a:cs typeface="Tahoma" pitchFamily="34" charset="0"/>
              </a:rPr>
              <a:t>hệ</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miễn</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dịch</a:t>
            </a:r>
            <a:r>
              <a:rPr lang="en-US" dirty="0">
                <a:latin typeface="Tahoma" pitchFamily="34" charset="0"/>
                <a:ea typeface="Tahoma" pitchFamily="34" charset="0"/>
                <a:cs typeface="Tahoma" pitchFamily="34" charset="0"/>
              </a:rPr>
              <a:t> ở </a:t>
            </a:r>
            <a:r>
              <a:rPr lang="en-US" dirty="0" err="1" smtClean="0">
                <a:latin typeface="Tahoma" pitchFamily="34" charset="0"/>
                <a:ea typeface="Tahoma" pitchFamily="34" charset="0"/>
                <a:cs typeface="Tahoma" pitchFamily="34" charset="0"/>
              </a:rPr>
              <a:t>trẻ</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sinh</a:t>
            </a:r>
            <a:r>
              <a:rPr lang="en-US" dirty="0">
                <a:latin typeface="Tahoma" pitchFamily="34" charset="0"/>
                <a:ea typeface="Tahoma" pitchFamily="34" charset="0"/>
                <a:cs typeface="Tahoma" pitchFamily="34" charset="0"/>
              </a:rPr>
              <a:t> non </a:t>
            </a:r>
            <a:r>
              <a:rPr lang="en-US" dirty="0" err="1" smtClean="0">
                <a:latin typeface="Tahoma" pitchFamily="34" charset="0"/>
                <a:ea typeface="Tahoma" pitchFamily="34" charset="0"/>
                <a:cs typeface="Tahoma" pitchFamily="34" charset="0"/>
              </a:rPr>
              <a:t>còn</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nhiều</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khiếm</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khuyết</a:t>
            </a:r>
            <a:r>
              <a:rPr lang="en-US" dirty="0" smtClean="0">
                <a:latin typeface="Tahoma" pitchFamily="34" charset="0"/>
                <a:ea typeface="Tahoma" pitchFamily="34" charset="0"/>
                <a:cs typeface="Tahoma" pitchFamily="34" charset="0"/>
              </a:rPr>
              <a:t>:</a:t>
            </a:r>
          </a:p>
          <a:p>
            <a:pPr lvl="1"/>
            <a:r>
              <a:rPr lang="en-US" dirty="0" err="1" smtClean="0">
                <a:latin typeface="Tahoma" pitchFamily="34" charset="0"/>
                <a:ea typeface="Tahoma" pitchFamily="34" charset="0"/>
                <a:cs typeface="Tahoma" pitchFamily="34" charset="0"/>
              </a:rPr>
              <a:t>Miễn</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dịch</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bẩm</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sinh</a:t>
            </a:r>
            <a:r>
              <a:rPr lang="en-US" dirty="0" smtClean="0">
                <a:latin typeface="Tahoma" pitchFamily="34" charset="0"/>
                <a:ea typeface="Tahoma" pitchFamily="34" charset="0"/>
                <a:cs typeface="Tahoma" pitchFamily="34" charset="0"/>
              </a:rPr>
              <a:t> </a:t>
            </a:r>
            <a:r>
              <a:rPr lang="en-US" dirty="0">
                <a:latin typeface="Tahoma" pitchFamily="34" charset="0"/>
                <a:ea typeface="Tahoma" pitchFamily="34" charset="0"/>
                <a:cs typeface="Tahoma" pitchFamily="34" charset="0"/>
              </a:rPr>
              <a:t>(</a:t>
            </a:r>
            <a:r>
              <a:rPr lang="en-US" dirty="0" err="1" smtClean="0">
                <a:latin typeface="Tahoma" pitchFamily="34" charset="0"/>
                <a:ea typeface="Tahoma" pitchFamily="34" charset="0"/>
                <a:cs typeface="Tahoma" pitchFamily="34" charset="0"/>
              </a:rPr>
              <a:t>hàng</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rào</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sinh</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học</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yếu</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tố</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chống</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nhiễm</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khuẩn</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tự</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nhiên</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tế</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bào</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diệt</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khuẩn</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yếu</a:t>
            </a:r>
            <a:r>
              <a:rPr lang="en-US" dirty="0" smtClean="0">
                <a:latin typeface="Tahoma" pitchFamily="34" charset="0"/>
                <a:ea typeface="Tahoma" pitchFamily="34" charset="0"/>
                <a:cs typeface="Tahoma" pitchFamily="34" charset="0"/>
              </a:rPr>
              <a:t> </a:t>
            </a:r>
          </a:p>
          <a:p>
            <a:pPr lvl="1"/>
            <a:r>
              <a:rPr lang="en-US" dirty="0" err="1" smtClean="0">
                <a:latin typeface="Tahoma" pitchFamily="34" charset="0"/>
                <a:ea typeface="Tahoma" pitchFamily="34" charset="0"/>
                <a:cs typeface="Tahoma" pitchFamily="34" charset="0"/>
              </a:rPr>
              <a:t>Miễn</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dịch</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dịch</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thể</a:t>
            </a:r>
            <a:r>
              <a:rPr lang="en-US" dirty="0" smtClean="0">
                <a:latin typeface="Tahoma" pitchFamily="34" charset="0"/>
                <a:ea typeface="Tahoma" pitchFamily="34" charset="0"/>
                <a:cs typeface="Tahoma" pitchFamily="34" charset="0"/>
              </a:rPr>
              <a:t>, qua </a:t>
            </a:r>
            <a:r>
              <a:rPr lang="en-US" dirty="0" err="1" smtClean="0">
                <a:latin typeface="Tahoma" pitchFamily="34" charset="0"/>
                <a:ea typeface="Tahoma" pitchFamily="34" charset="0"/>
                <a:cs typeface="Tahoma" pitchFamily="34" charset="0"/>
              </a:rPr>
              <a:t>trung</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gian</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tế</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bào</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phát</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triễn</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không</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đầ</a:t>
            </a:r>
            <a:r>
              <a:rPr lang="en-US" dirty="0" smtClean="0">
                <a:latin typeface="Tahoma" pitchFamily="34" charset="0"/>
                <a:ea typeface="Tahoma" pitchFamily="34" charset="0"/>
                <a:cs typeface="Tahoma" pitchFamily="34" charset="0"/>
              </a:rPr>
              <a:t>y </a:t>
            </a:r>
            <a:r>
              <a:rPr lang="vi-VN" dirty="0" smtClean="0">
                <a:latin typeface="Tahoma" pitchFamily="34" charset="0"/>
                <a:ea typeface="Tahoma" pitchFamily="34" charset="0"/>
                <a:cs typeface="Tahoma" pitchFamily="34" charset="0"/>
              </a:rPr>
              <a:t>đủ</a:t>
            </a:r>
            <a:endParaRPr lang="en-US" dirty="0" smtClean="0">
              <a:latin typeface="Tahoma" pitchFamily="34" charset="0"/>
              <a:ea typeface="Tahoma" pitchFamily="34" charset="0"/>
              <a:cs typeface="Tahoma" pitchFamily="34" charset="0"/>
            </a:endParaRPr>
          </a:p>
          <a:p>
            <a:r>
              <a:rPr lang="vi-VN" dirty="0" smtClean="0">
                <a:latin typeface="Tahoma" pitchFamily="34" charset="0"/>
                <a:ea typeface="Tahoma" pitchFamily="34" charset="0"/>
                <a:cs typeface="Tahoma" pitchFamily="34" charset="0"/>
              </a:rPr>
              <a:t>Đá</a:t>
            </a:r>
            <a:r>
              <a:rPr lang="en-US" dirty="0">
                <a:latin typeface="Tahoma" pitchFamily="34" charset="0"/>
                <a:ea typeface="Tahoma" pitchFamily="34" charset="0"/>
                <a:cs typeface="Tahoma" pitchFamily="34" charset="0"/>
              </a:rPr>
              <a:t>p </a:t>
            </a:r>
            <a:r>
              <a:rPr lang="en-US" dirty="0" err="1" smtClean="0">
                <a:latin typeface="Tahoma" pitchFamily="34" charset="0"/>
                <a:ea typeface="Tahoma" pitchFamily="34" charset="0"/>
                <a:cs typeface="Tahoma" pitchFamily="34" charset="0"/>
              </a:rPr>
              <a:t>ứng</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miễn</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dịch</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với</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vaccin</a:t>
            </a:r>
            <a:r>
              <a:rPr lang="en-US" dirty="0" smtClean="0">
                <a:latin typeface="Tahoma" pitchFamily="34" charset="0"/>
                <a:ea typeface="Tahoma" pitchFamily="34" charset="0"/>
                <a:cs typeface="Tahoma" pitchFamily="34" charset="0"/>
              </a:rPr>
              <a:t> t</a:t>
            </a:r>
            <a:r>
              <a:rPr lang="vi-VN" dirty="0" smtClean="0">
                <a:latin typeface="Tahoma" pitchFamily="34" charset="0"/>
                <a:ea typeface="Tahoma" pitchFamily="34" charset="0"/>
                <a:cs typeface="Tahoma" pitchFamily="34" charset="0"/>
              </a:rPr>
              <a:t>ươ</a:t>
            </a:r>
            <a:r>
              <a:rPr lang="en-US" dirty="0" err="1" smtClean="0">
                <a:latin typeface="Tahoma" pitchFamily="34" charset="0"/>
                <a:ea typeface="Tahoma" pitchFamily="34" charset="0"/>
                <a:cs typeface="Tahoma" pitchFamily="34" charset="0"/>
              </a:rPr>
              <a:t>ng</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đố</a:t>
            </a:r>
            <a:r>
              <a:rPr lang="en-US" dirty="0">
                <a:latin typeface="Tahoma" pitchFamily="34" charset="0"/>
                <a:ea typeface="Tahoma" pitchFamily="34" charset="0"/>
                <a:cs typeface="Tahoma" pitchFamily="34" charset="0"/>
              </a:rPr>
              <a:t>i </a:t>
            </a:r>
            <a:r>
              <a:rPr lang="en-US" dirty="0" err="1" smtClean="0">
                <a:latin typeface="Tahoma" pitchFamily="34" charset="0"/>
                <a:ea typeface="Tahoma" pitchFamily="34" charset="0"/>
                <a:cs typeface="Tahoma" pitchFamily="34" charset="0"/>
              </a:rPr>
              <a:t>hiệu</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quả</a:t>
            </a:r>
            <a:r>
              <a:rPr lang="en-US" dirty="0" smtClean="0">
                <a:latin typeface="Tahoma" pitchFamily="34" charset="0"/>
                <a:ea typeface="Tahoma" pitchFamily="34" charset="0"/>
                <a:cs typeface="Tahoma" pitchFamily="34" charset="0"/>
              </a:rPr>
              <a:t>:</a:t>
            </a:r>
          </a:p>
          <a:p>
            <a:pPr lvl="1"/>
            <a:r>
              <a:rPr lang="vi-VN" dirty="0" smtClean="0">
                <a:latin typeface="Tahoma" pitchFamily="34" charset="0"/>
                <a:ea typeface="Tahoma" pitchFamily="34" charset="0"/>
                <a:cs typeface="Tahoma" pitchFamily="34" charset="0"/>
              </a:rPr>
              <a:t>Đ</a:t>
            </a:r>
            <a:r>
              <a:rPr lang="en-US" dirty="0">
                <a:latin typeface="Tahoma" pitchFamily="34" charset="0"/>
                <a:ea typeface="Tahoma" pitchFamily="34" charset="0"/>
                <a:cs typeface="Tahoma" pitchFamily="34" charset="0"/>
              </a:rPr>
              <a:t>a </a:t>
            </a:r>
            <a:r>
              <a:rPr lang="en-US" dirty="0" err="1" smtClean="0">
                <a:latin typeface="Tahoma" pitchFamily="34" charset="0"/>
                <a:ea typeface="Tahoma" pitchFamily="34" charset="0"/>
                <a:cs typeface="Tahoma" pitchFamily="34" charset="0"/>
              </a:rPr>
              <a:t>số</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vaccin</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tạo</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đượ</a:t>
            </a:r>
            <a:r>
              <a:rPr lang="en-US" dirty="0">
                <a:latin typeface="Tahoma" pitchFamily="34" charset="0"/>
                <a:ea typeface="Tahoma" pitchFamily="34" charset="0"/>
                <a:cs typeface="Tahoma" pitchFamily="34" charset="0"/>
              </a:rPr>
              <a:t>c </a:t>
            </a:r>
            <a:r>
              <a:rPr lang="en-US" dirty="0" err="1" smtClean="0">
                <a:latin typeface="Tahoma" pitchFamily="34" charset="0"/>
                <a:ea typeface="Tahoma" pitchFamily="34" charset="0"/>
                <a:cs typeface="Tahoma" pitchFamily="34" charset="0"/>
              </a:rPr>
              <a:t>yếu</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tố</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bảo</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vệ</a:t>
            </a:r>
            <a:r>
              <a:rPr lang="en-US" dirty="0" smtClean="0">
                <a:latin typeface="Tahoma" pitchFamily="34" charset="0"/>
                <a:ea typeface="Tahoma" pitchFamily="34" charset="0"/>
                <a:cs typeface="Tahoma" pitchFamily="34" charset="0"/>
              </a:rPr>
              <a:t> c</a:t>
            </a:r>
            <a:r>
              <a:rPr lang="vi-VN" dirty="0" smtClean="0">
                <a:latin typeface="Tahoma" pitchFamily="34" charset="0"/>
                <a:ea typeface="Tahoma" pitchFamily="34" charset="0"/>
                <a:cs typeface="Tahoma" pitchFamily="34" charset="0"/>
              </a:rPr>
              <a:t>ơ</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bản</a:t>
            </a:r>
            <a:r>
              <a:rPr lang="en-US" dirty="0" smtClean="0">
                <a:latin typeface="Tahoma" pitchFamily="34" charset="0"/>
                <a:ea typeface="Tahoma" pitchFamily="34" charset="0"/>
                <a:cs typeface="Tahoma" pitchFamily="34" charset="0"/>
              </a:rPr>
              <a:t>: </a:t>
            </a:r>
          </a:p>
          <a:p>
            <a:pPr lvl="2"/>
            <a:r>
              <a:rPr lang="en-US" dirty="0" err="1" smtClean="0">
                <a:latin typeface="Tahoma" pitchFamily="34" charset="0"/>
                <a:ea typeface="Tahoma" pitchFamily="34" charset="0"/>
                <a:cs typeface="Tahoma" pitchFamily="34" charset="0"/>
              </a:rPr>
              <a:t>Vaccin</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có</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miễn</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dịch</a:t>
            </a:r>
            <a:r>
              <a:rPr lang="en-US" dirty="0" smtClean="0">
                <a:latin typeface="Tahoma" pitchFamily="34" charset="0"/>
                <a:ea typeface="Tahoma" pitchFamily="34" charset="0"/>
                <a:cs typeface="Tahoma" pitchFamily="34" charset="0"/>
              </a:rPr>
              <a:t> t</a:t>
            </a:r>
            <a:r>
              <a:rPr lang="vi-VN" dirty="0" smtClean="0">
                <a:latin typeface="Tahoma" pitchFamily="34" charset="0"/>
                <a:ea typeface="Tahoma" pitchFamily="34" charset="0"/>
                <a:cs typeface="Tahoma" pitchFamily="34" charset="0"/>
              </a:rPr>
              <a:t>ươ</a:t>
            </a:r>
            <a:r>
              <a:rPr lang="en-US" dirty="0" err="1" smtClean="0">
                <a:latin typeface="Tahoma" pitchFamily="34" charset="0"/>
                <a:ea typeface="Tahoma" pitchFamily="34" charset="0"/>
                <a:cs typeface="Tahoma" pitchFamily="34" charset="0"/>
              </a:rPr>
              <a:t>ng</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đươ</a:t>
            </a:r>
            <a:r>
              <a:rPr lang="en-US" dirty="0" err="1" smtClean="0">
                <a:latin typeface="Tahoma" pitchFamily="34" charset="0"/>
                <a:ea typeface="Tahoma" pitchFamily="34" charset="0"/>
                <a:cs typeface="Tahoma" pitchFamily="34" charset="0"/>
              </a:rPr>
              <a:t>ng</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trẻ</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đủ</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tháng</a:t>
            </a:r>
            <a:r>
              <a:rPr lang="en-US" dirty="0" smtClean="0">
                <a:latin typeface="Tahoma" pitchFamily="34" charset="0"/>
                <a:ea typeface="Tahoma" pitchFamily="34" charset="0"/>
                <a:cs typeface="Tahoma" pitchFamily="34" charset="0"/>
              </a:rPr>
              <a:t>: IPV, DT, </a:t>
            </a:r>
            <a:r>
              <a:rPr lang="en-US" dirty="0" err="1" smtClean="0">
                <a:latin typeface="Tahoma" pitchFamily="34" charset="0"/>
                <a:ea typeface="Tahoma" pitchFamily="34" charset="0"/>
                <a:cs typeface="Tahoma" pitchFamily="34" charset="0"/>
              </a:rPr>
              <a:t>aP</a:t>
            </a:r>
            <a:r>
              <a:rPr lang="en-US" dirty="0" smtClean="0">
                <a:latin typeface="Tahoma" pitchFamily="34" charset="0"/>
                <a:ea typeface="Tahoma" pitchFamily="34" charset="0"/>
                <a:cs typeface="Tahoma" pitchFamily="34" charset="0"/>
              </a:rPr>
              <a:t> , </a:t>
            </a:r>
            <a:r>
              <a:rPr lang="en-US" dirty="0" err="1" smtClean="0">
                <a:latin typeface="Tahoma" pitchFamily="34" charset="0"/>
                <a:ea typeface="Tahoma" pitchFamily="34" charset="0"/>
                <a:cs typeface="Tahoma" pitchFamily="34" charset="0"/>
              </a:rPr>
              <a:t>MenC</a:t>
            </a:r>
            <a:r>
              <a:rPr lang="en-US" dirty="0" smtClean="0">
                <a:latin typeface="Tahoma" pitchFamily="34" charset="0"/>
                <a:ea typeface="Tahoma" pitchFamily="34" charset="0"/>
                <a:cs typeface="Tahoma" pitchFamily="34" charset="0"/>
              </a:rPr>
              <a:t>, MMRV</a:t>
            </a:r>
          </a:p>
          <a:p>
            <a:pPr lvl="2"/>
            <a:r>
              <a:rPr lang="en-US" dirty="0" err="1" smtClean="0">
                <a:latin typeface="Tahoma" pitchFamily="34" charset="0"/>
                <a:ea typeface="Tahoma" pitchFamily="34" charset="0"/>
                <a:cs typeface="Tahoma" pitchFamily="34" charset="0"/>
              </a:rPr>
              <a:t>Vaccin</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có</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đáp</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ứng</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nh</a:t>
            </a:r>
            <a:r>
              <a:rPr lang="vi-VN" dirty="0" smtClean="0">
                <a:latin typeface="Tahoma" pitchFamily="34" charset="0"/>
                <a:ea typeface="Tahoma" pitchFamily="34" charset="0"/>
                <a:cs typeface="Tahoma" pitchFamily="34" charset="0"/>
              </a:rPr>
              <a:t>ư</a:t>
            </a:r>
            <a:r>
              <a:rPr lang="en-US" dirty="0" err="1" smtClean="0">
                <a:latin typeface="Tahoma" pitchFamily="34" charset="0"/>
                <a:ea typeface="Tahoma" pitchFamily="34" charset="0"/>
                <a:cs typeface="Tahoma" pitchFamily="34" charset="0"/>
              </a:rPr>
              <a:t>ng</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có</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thể</a:t>
            </a:r>
            <a:r>
              <a:rPr lang="en-US" dirty="0" smtClean="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yếu</a:t>
            </a:r>
            <a:r>
              <a:rPr lang="en-US" dirty="0">
                <a:latin typeface="Tahoma" pitchFamily="34" charset="0"/>
                <a:ea typeface="Tahoma" pitchFamily="34" charset="0"/>
                <a:cs typeface="Tahoma" pitchFamily="34" charset="0"/>
              </a:rPr>
              <a:t> </a:t>
            </a:r>
            <a:r>
              <a:rPr lang="en-US" dirty="0" smtClean="0">
                <a:latin typeface="Tahoma" pitchFamily="34" charset="0"/>
                <a:ea typeface="Tahoma" pitchFamily="34" charset="0"/>
                <a:cs typeface="Tahoma" pitchFamily="34" charset="0"/>
              </a:rPr>
              <a:t>h</a:t>
            </a:r>
            <a:r>
              <a:rPr lang="vi-VN" dirty="0" smtClean="0">
                <a:latin typeface="Tahoma" pitchFamily="34" charset="0"/>
                <a:ea typeface="Tahoma" pitchFamily="34" charset="0"/>
                <a:cs typeface="Tahoma" pitchFamily="34" charset="0"/>
              </a:rPr>
              <a:t>ơ</a:t>
            </a:r>
            <a:r>
              <a:rPr lang="en-US" dirty="0" smtClean="0">
                <a:latin typeface="Tahoma" pitchFamily="34" charset="0"/>
                <a:ea typeface="Tahoma" pitchFamily="34" charset="0"/>
                <a:cs typeface="Tahoma" pitchFamily="34" charset="0"/>
              </a:rPr>
              <a:t>n</a:t>
            </a:r>
            <a:r>
              <a:rPr lang="en-US" smtClean="0">
                <a:latin typeface="Tahoma" pitchFamily="34" charset="0"/>
                <a:ea typeface="Tahoma" pitchFamily="34" charset="0"/>
                <a:cs typeface="Tahoma" pitchFamily="34" charset="0"/>
              </a:rPr>
              <a:t>: </a:t>
            </a:r>
            <a:r>
              <a:rPr lang="en-US" smtClean="0">
                <a:latin typeface="Tahoma" pitchFamily="34" charset="0"/>
                <a:ea typeface="Tahoma" pitchFamily="34" charset="0"/>
                <a:cs typeface="Tahoma" pitchFamily="34" charset="0"/>
              </a:rPr>
              <a:t>AP, </a:t>
            </a:r>
            <a:r>
              <a:rPr lang="en-US" dirty="0" err="1" smtClean="0">
                <a:latin typeface="Tahoma" pitchFamily="34" charset="0"/>
                <a:ea typeface="Tahoma" pitchFamily="34" charset="0"/>
                <a:cs typeface="Tahoma" pitchFamily="34" charset="0"/>
              </a:rPr>
              <a:t>hepB</a:t>
            </a:r>
            <a:r>
              <a:rPr lang="en-US" dirty="0" smtClean="0">
                <a:latin typeface="Tahoma" pitchFamily="34" charset="0"/>
                <a:ea typeface="Tahoma" pitchFamily="34" charset="0"/>
                <a:cs typeface="Tahoma" pitchFamily="34" charset="0"/>
              </a:rPr>
              <a:t>, PCV, </a:t>
            </a:r>
            <a:r>
              <a:rPr lang="en-US" dirty="0" err="1" smtClean="0">
                <a:latin typeface="Tahoma" pitchFamily="34" charset="0"/>
                <a:ea typeface="Tahoma" pitchFamily="34" charset="0"/>
                <a:cs typeface="Tahoma" pitchFamily="34" charset="0"/>
              </a:rPr>
              <a:t>Hib</a:t>
            </a:r>
            <a:r>
              <a:rPr lang="en-US" dirty="0" smtClean="0">
                <a:latin typeface="Tahoma" pitchFamily="34" charset="0"/>
                <a:ea typeface="Tahoma" pitchFamily="34" charset="0"/>
                <a:cs typeface="Tahoma" pitchFamily="34" charset="0"/>
              </a:rPr>
              <a:t>, RV1, TIV </a:t>
            </a:r>
          </a:p>
          <a:p>
            <a:pPr lvl="1"/>
            <a:r>
              <a:rPr lang="en-US" dirty="0" err="1" smtClean="0">
                <a:latin typeface="Tahoma" pitchFamily="34" charset="0"/>
                <a:ea typeface="Tahoma" pitchFamily="34" charset="0"/>
                <a:cs typeface="Tahoma" pitchFamily="34" charset="0"/>
              </a:rPr>
              <a:t>Tính</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sinh</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miễn</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dịch</a:t>
            </a:r>
            <a:r>
              <a:rPr lang="en-US" dirty="0">
                <a:latin typeface="Tahoma" pitchFamily="34" charset="0"/>
                <a:ea typeface="Tahoma" pitchFamily="34" charset="0"/>
                <a:cs typeface="Tahoma" pitchFamily="34" charset="0"/>
              </a:rPr>
              <a:t> ở </a:t>
            </a:r>
            <a:r>
              <a:rPr lang="en-US" dirty="0" err="1" smtClean="0">
                <a:latin typeface="Tahoma" pitchFamily="34" charset="0"/>
                <a:ea typeface="Tahoma" pitchFamily="34" charset="0"/>
                <a:cs typeface="Tahoma" pitchFamily="34" charset="0"/>
              </a:rPr>
              <a:t>trẻ</a:t>
            </a:r>
            <a:r>
              <a:rPr lang="en-US" dirty="0" smtClean="0">
                <a:latin typeface="Tahoma" pitchFamily="34" charset="0"/>
                <a:ea typeface="Tahoma" pitchFamily="34" charset="0"/>
                <a:cs typeface="Tahoma" pitchFamily="34" charset="0"/>
              </a:rPr>
              <a:t> </a:t>
            </a:r>
            <a:r>
              <a:rPr lang="en-US" dirty="0">
                <a:latin typeface="Tahoma" pitchFamily="34" charset="0"/>
                <a:ea typeface="Tahoma" pitchFamily="34" charset="0"/>
                <a:cs typeface="Tahoma" pitchFamily="34" charset="0"/>
              </a:rPr>
              <a:t>non </a:t>
            </a:r>
            <a:r>
              <a:rPr lang="en-US" dirty="0" err="1" smtClean="0">
                <a:latin typeface="Tahoma" pitchFamily="34" charset="0"/>
                <a:ea typeface="Tahoma" pitchFamily="34" charset="0"/>
                <a:cs typeface="Tahoma" pitchFamily="34" charset="0"/>
              </a:rPr>
              <a:t>tháng</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đố</a:t>
            </a:r>
            <a:r>
              <a:rPr lang="en-US" dirty="0">
                <a:latin typeface="Tahoma" pitchFamily="34" charset="0"/>
                <a:ea typeface="Tahoma" pitchFamily="34" charset="0"/>
                <a:cs typeface="Tahoma" pitchFamily="34" charset="0"/>
              </a:rPr>
              <a:t>i </a:t>
            </a:r>
            <a:r>
              <a:rPr lang="en-US" dirty="0" err="1" smtClean="0">
                <a:latin typeface="Tahoma" pitchFamily="34" charset="0"/>
                <a:ea typeface="Tahoma" pitchFamily="34" charset="0"/>
                <a:cs typeface="Tahoma" pitchFamily="34" charset="0"/>
              </a:rPr>
              <a:t>với</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vaccin</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cần</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nc</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thêm</a:t>
            </a:r>
            <a:endParaRPr lang="en-US" dirty="0" smtClean="0">
              <a:latin typeface="Tahoma" pitchFamily="34" charset="0"/>
              <a:ea typeface="Tahoma" pitchFamily="34" charset="0"/>
              <a:cs typeface="Tahoma" pitchFamily="34" charset="0"/>
            </a:endParaRPr>
          </a:p>
          <a:p>
            <a:r>
              <a:rPr lang="en-US" dirty="0" err="1" smtClean="0">
                <a:latin typeface="Tahoma" pitchFamily="34" charset="0"/>
                <a:ea typeface="Tahoma" pitchFamily="34" charset="0"/>
                <a:cs typeface="Tahoma" pitchFamily="34" charset="0"/>
              </a:rPr>
              <a:t>Thất</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bại</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trong</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miễn</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dịch</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nguyên</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phát</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thứ</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phát</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có</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liên</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quan</a:t>
            </a:r>
            <a:r>
              <a:rPr lang="en-US" dirty="0" smtClean="0">
                <a:latin typeface="Tahoma" pitchFamily="34" charset="0"/>
                <a:ea typeface="Tahoma" pitchFamily="34" charset="0"/>
                <a:cs typeface="Tahoma" pitchFamily="34" charset="0"/>
              </a:rPr>
              <a:t> PI</a:t>
            </a:r>
            <a:endParaRPr lang="en-US"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114609655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XIN CHÂN THÀNH CÁM </a:t>
            </a:r>
            <a:r>
              <a:rPr lang="vi-VN" dirty="0"/>
              <a:t>Ơ</a:t>
            </a:r>
            <a:r>
              <a:rPr lang="en-US" dirty="0"/>
              <a:t>N SỰ LẮNG </a:t>
            </a:r>
            <a:r>
              <a:rPr lang="en-US" dirty="0" smtClean="0"/>
              <a:t>NGHE</a:t>
            </a:r>
            <a:endParaRPr lang="en-US" dirty="0"/>
          </a:p>
        </p:txBody>
      </p:sp>
      <p:sp>
        <p:nvSpPr>
          <p:cNvPr id="3" name="Content Placeholder 2"/>
          <p:cNvSpPr>
            <a:spLocks noGrp="1"/>
          </p:cNvSpPr>
          <p:nvPr>
            <p:ph sz="quarter" idx="1"/>
          </p:nvPr>
        </p:nvSpPr>
        <p:spPr/>
        <p:txBody>
          <a:bodyPr/>
          <a:lstStyle/>
          <a:p>
            <a:endParaRPr lang="en-US" dirty="0"/>
          </a:p>
        </p:txBody>
      </p:sp>
      <p:pic>
        <p:nvPicPr>
          <p:cNvPr id="4" name="Content Placeholder 3" descr="vaccination-comic-2.jpg"/>
          <p:cNvPicPr>
            <a:picLocks noChangeAspect="1"/>
          </p:cNvPicPr>
          <p:nvPr/>
        </p:nvPicPr>
        <p:blipFill>
          <a:blip r:embed="rId2" cstate="print"/>
          <a:stretch>
            <a:fillRect/>
          </a:stretch>
        </p:blipFill>
        <p:spPr>
          <a:xfrm>
            <a:off x="152400" y="1524000"/>
            <a:ext cx="8839200" cy="5334000"/>
          </a:xfrm>
          <a:prstGeom prst="rect">
            <a:avLst/>
          </a:prstGeom>
        </p:spPr>
      </p:pic>
    </p:spTree>
    <p:extLst>
      <p:ext uri="{BB962C8B-B14F-4D97-AF65-F5344CB8AC3E}">
        <p14:creationId xmlns:p14="http://schemas.microsoft.com/office/powerpoint/2010/main" val="27621046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dirty="0"/>
          </a:p>
        </p:txBody>
      </p:sp>
      <p:sp>
        <p:nvSpPr>
          <p:cNvPr id="4" name="Text Box 5"/>
          <p:cNvSpPr txBox="1">
            <a:spLocks noChangeArrowheads="1"/>
          </p:cNvSpPr>
          <p:nvPr/>
        </p:nvSpPr>
        <p:spPr bwMode="auto">
          <a:xfrm>
            <a:off x="685800" y="2559050"/>
            <a:ext cx="8086725" cy="178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655" tIns="45328" rIns="90655" bIns="45328">
            <a:spAutoFit/>
          </a:bodyPr>
          <a:lstStyle>
            <a:lvl1pPr defTabSz="906463" eaLnBrk="0" hangingPunct="0">
              <a:defRPr sz="2400" b="1" i="1">
                <a:solidFill>
                  <a:schemeClr val="tx1"/>
                </a:solidFill>
                <a:latin typeface="Times New Roman" pitchFamily="18" charset="0"/>
              </a:defRPr>
            </a:lvl1pPr>
            <a:lvl2pPr marL="742950" indent="-285750" defTabSz="906463" eaLnBrk="0" hangingPunct="0">
              <a:defRPr sz="2400" b="1" i="1">
                <a:solidFill>
                  <a:schemeClr val="tx1"/>
                </a:solidFill>
                <a:latin typeface="Times New Roman" pitchFamily="18" charset="0"/>
              </a:defRPr>
            </a:lvl2pPr>
            <a:lvl3pPr marL="1143000" indent="-228600" defTabSz="906463" eaLnBrk="0" hangingPunct="0">
              <a:defRPr sz="2400" b="1" i="1">
                <a:solidFill>
                  <a:schemeClr val="tx1"/>
                </a:solidFill>
                <a:latin typeface="Times New Roman" pitchFamily="18" charset="0"/>
              </a:defRPr>
            </a:lvl3pPr>
            <a:lvl4pPr marL="1600200" indent="-228600" defTabSz="906463" eaLnBrk="0" hangingPunct="0">
              <a:defRPr sz="2400" b="1" i="1">
                <a:solidFill>
                  <a:schemeClr val="tx1"/>
                </a:solidFill>
                <a:latin typeface="Times New Roman" pitchFamily="18" charset="0"/>
              </a:defRPr>
            </a:lvl4pPr>
            <a:lvl5pPr marL="2057400" indent="-228600" defTabSz="906463" eaLnBrk="0" hangingPunct="0">
              <a:defRPr sz="2400" b="1" i="1">
                <a:solidFill>
                  <a:schemeClr val="tx1"/>
                </a:solidFill>
                <a:latin typeface="Times New Roman" pitchFamily="18" charset="0"/>
              </a:defRPr>
            </a:lvl5pPr>
            <a:lvl6pPr marL="2514600" indent="-228600" algn="ctr" defTabSz="906463" eaLnBrk="0" fontAlgn="base" hangingPunct="0">
              <a:spcBef>
                <a:spcPct val="0"/>
              </a:spcBef>
              <a:spcAft>
                <a:spcPct val="0"/>
              </a:spcAft>
              <a:defRPr sz="2400" b="1" i="1">
                <a:solidFill>
                  <a:schemeClr val="tx1"/>
                </a:solidFill>
                <a:latin typeface="Times New Roman" pitchFamily="18" charset="0"/>
              </a:defRPr>
            </a:lvl6pPr>
            <a:lvl7pPr marL="2971800" indent="-228600" algn="ctr" defTabSz="906463" eaLnBrk="0" fontAlgn="base" hangingPunct="0">
              <a:spcBef>
                <a:spcPct val="0"/>
              </a:spcBef>
              <a:spcAft>
                <a:spcPct val="0"/>
              </a:spcAft>
              <a:defRPr sz="2400" b="1" i="1">
                <a:solidFill>
                  <a:schemeClr val="tx1"/>
                </a:solidFill>
                <a:latin typeface="Times New Roman" pitchFamily="18" charset="0"/>
              </a:defRPr>
            </a:lvl7pPr>
            <a:lvl8pPr marL="3429000" indent="-228600" algn="ctr" defTabSz="906463" eaLnBrk="0" fontAlgn="base" hangingPunct="0">
              <a:spcBef>
                <a:spcPct val="0"/>
              </a:spcBef>
              <a:spcAft>
                <a:spcPct val="0"/>
              </a:spcAft>
              <a:defRPr sz="2400" b="1" i="1">
                <a:solidFill>
                  <a:schemeClr val="tx1"/>
                </a:solidFill>
                <a:latin typeface="Times New Roman" pitchFamily="18" charset="0"/>
              </a:defRPr>
            </a:lvl8pPr>
            <a:lvl9pPr marL="3886200" indent="-228600" algn="ctr" defTabSz="906463" eaLnBrk="0" fontAlgn="base" hangingPunct="0">
              <a:spcBef>
                <a:spcPct val="0"/>
              </a:spcBef>
              <a:spcAft>
                <a:spcPct val="0"/>
              </a:spcAft>
              <a:defRPr sz="2400" b="1" i="1">
                <a:solidFill>
                  <a:schemeClr val="tx1"/>
                </a:solidFill>
                <a:latin typeface="Times New Roman" pitchFamily="18" charset="0"/>
              </a:defRPr>
            </a:lvl9pPr>
          </a:lstStyle>
          <a:p>
            <a:pPr algn="ctr" eaLnBrk="1" hangingPunct="1">
              <a:spcBef>
                <a:spcPct val="50000"/>
              </a:spcBef>
            </a:pPr>
            <a:r>
              <a:rPr lang="en-GB" sz="4400" i="0" dirty="0" err="1">
                <a:solidFill>
                  <a:srgbClr val="002060"/>
                </a:solidFill>
                <a:latin typeface="Tahoma" pitchFamily="34" charset="0"/>
                <a:ea typeface="Tahoma" pitchFamily="34" charset="0"/>
                <a:cs typeface="Tahoma" pitchFamily="34" charset="0"/>
              </a:rPr>
              <a:t>Tổng</a:t>
            </a:r>
            <a:r>
              <a:rPr lang="en-GB" sz="4400" i="0" dirty="0">
                <a:solidFill>
                  <a:srgbClr val="002060"/>
                </a:solidFill>
                <a:latin typeface="Tahoma" pitchFamily="34" charset="0"/>
                <a:ea typeface="Tahoma" pitchFamily="34" charset="0"/>
                <a:cs typeface="Tahoma" pitchFamily="34" charset="0"/>
              </a:rPr>
              <a:t> </a:t>
            </a:r>
            <a:r>
              <a:rPr lang="en-GB" sz="4400" i="0" dirty="0" err="1">
                <a:solidFill>
                  <a:srgbClr val="002060"/>
                </a:solidFill>
                <a:latin typeface="Tahoma" pitchFamily="34" charset="0"/>
                <a:ea typeface="Tahoma" pitchFamily="34" charset="0"/>
                <a:cs typeface="Tahoma" pitchFamily="34" charset="0"/>
              </a:rPr>
              <a:t>quan</a:t>
            </a:r>
            <a:r>
              <a:rPr lang="en-GB" sz="4400" i="0" dirty="0">
                <a:solidFill>
                  <a:srgbClr val="002060"/>
                </a:solidFill>
                <a:latin typeface="Tahoma" pitchFamily="34" charset="0"/>
                <a:ea typeface="Tahoma" pitchFamily="34" charset="0"/>
                <a:cs typeface="Tahoma" pitchFamily="34" charset="0"/>
              </a:rPr>
              <a:t> </a:t>
            </a:r>
            <a:r>
              <a:rPr lang="en-GB" sz="4400" i="0" dirty="0" err="1">
                <a:solidFill>
                  <a:srgbClr val="002060"/>
                </a:solidFill>
                <a:latin typeface="Tahoma" pitchFamily="34" charset="0"/>
                <a:ea typeface="Tahoma" pitchFamily="34" charset="0"/>
                <a:cs typeface="Tahoma" pitchFamily="34" charset="0"/>
              </a:rPr>
              <a:t>về</a:t>
            </a:r>
            <a:r>
              <a:rPr lang="en-GB" sz="4400" i="0" dirty="0">
                <a:solidFill>
                  <a:srgbClr val="002060"/>
                </a:solidFill>
                <a:latin typeface="Tahoma" pitchFamily="34" charset="0"/>
                <a:ea typeface="Tahoma" pitchFamily="34" charset="0"/>
                <a:cs typeface="Tahoma" pitchFamily="34" charset="0"/>
              </a:rPr>
              <a:t> </a:t>
            </a:r>
          </a:p>
          <a:p>
            <a:pPr algn="ctr" eaLnBrk="1" hangingPunct="1">
              <a:spcBef>
                <a:spcPct val="50000"/>
              </a:spcBef>
            </a:pPr>
            <a:r>
              <a:rPr lang="en-GB" sz="4400" i="0" dirty="0" err="1">
                <a:solidFill>
                  <a:srgbClr val="002060"/>
                </a:solidFill>
                <a:latin typeface="Tahoma" pitchFamily="34" charset="0"/>
                <a:ea typeface="Tahoma" pitchFamily="34" charset="0"/>
                <a:cs typeface="Tahoma" pitchFamily="34" charset="0"/>
              </a:rPr>
              <a:t>Miễn</a:t>
            </a:r>
            <a:r>
              <a:rPr lang="en-GB" sz="4400" i="0" dirty="0">
                <a:solidFill>
                  <a:srgbClr val="002060"/>
                </a:solidFill>
                <a:latin typeface="Tahoma" pitchFamily="34" charset="0"/>
                <a:ea typeface="Tahoma" pitchFamily="34" charset="0"/>
                <a:cs typeface="Tahoma" pitchFamily="34" charset="0"/>
              </a:rPr>
              <a:t> </a:t>
            </a:r>
            <a:r>
              <a:rPr lang="en-GB" sz="4400" i="0" dirty="0" err="1">
                <a:solidFill>
                  <a:srgbClr val="002060"/>
                </a:solidFill>
                <a:latin typeface="Tahoma" pitchFamily="34" charset="0"/>
                <a:ea typeface="Tahoma" pitchFamily="34" charset="0"/>
                <a:cs typeface="Tahoma" pitchFamily="34" charset="0"/>
              </a:rPr>
              <a:t>dịch</a:t>
            </a:r>
            <a:r>
              <a:rPr lang="en-GB" sz="4400" i="0" dirty="0">
                <a:solidFill>
                  <a:srgbClr val="002060"/>
                </a:solidFill>
                <a:latin typeface="Tahoma" pitchFamily="34" charset="0"/>
                <a:ea typeface="Tahoma" pitchFamily="34" charset="0"/>
                <a:cs typeface="Tahoma" pitchFamily="34" charset="0"/>
              </a:rPr>
              <a:t> </a:t>
            </a:r>
            <a:r>
              <a:rPr lang="en-GB" sz="4400" i="0" dirty="0" err="1">
                <a:solidFill>
                  <a:srgbClr val="7030A0"/>
                </a:solidFill>
                <a:latin typeface="Tahoma" pitchFamily="34" charset="0"/>
                <a:ea typeface="Tahoma" pitchFamily="34" charset="0"/>
                <a:cs typeface="Tahoma" pitchFamily="34" charset="0"/>
                <a:hlinkClick r:id="rId2" action="ppaction://hlinkpres?slideindex=1&amp;slidetitle="/>
              </a:rPr>
              <a:t>học</a:t>
            </a:r>
            <a:r>
              <a:rPr lang="en-GB" sz="4400" i="0" dirty="0">
                <a:solidFill>
                  <a:srgbClr val="002060"/>
                </a:solidFill>
                <a:latin typeface="Tahoma" pitchFamily="34" charset="0"/>
                <a:ea typeface="Tahoma" pitchFamily="34" charset="0"/>
                <a:cs typeface="Tahoma" pitchFamily="34" charset="0"/>
              </a:rPr>
              <a:t> </a:t>
            </a:r>
            <a:endParaRPr lang="en-US" sz="4400" i="0" dirty="0">
              <a:solidFill>
                <a:srgbClr val="00206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31282806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447800"/>
          </a:xfrm>
        </p:spPr>
        <p:txBody>
          <a:bodyPr>
            <a:normAutofit/>
          </a:bodyPr>
          <a:lstStyle/>
          <a:p>
            <a:r>
              <a:rPr lang="vi-VN" sz="2800" b="1" dirty="0">
                <a:latin typeface="Tahoma" pitchFamily="34" charset="0"/>
                <a:ea typeface="Tahoma" pitchFamily="34" charset="0"/>
                <a:cs typeface="Tahoma" pitchFamily="34" charset="0"/>
              </a:rPr>
              <a:t>Đặc điểm của hệ thống miễn </a:t>
            </a:r>
            <a:r>
              <a:rPr lang="vi-VN" sz="2800" b="1" dirty="0" smtClean="0">
                <a:latin typeface="Tahoma" pitchFamily="34" charset="0"/>
                <a:ea typeface="Tahoma" pitchFamily="34" charset="0"/>
                <a:cs typeface="Tahoma" pitchFamily="34" charset="0"/>
              </a:rPr>
              <a:t>dịch </a:t>
            </a:r>
            <a:r>
              <a:rPr lang="vi-VN" sz="2800" b="1" dirty="0">
                <a:latin typeface="Tahoma" pitchFamily="34" charset="0"/>
                <a:ea typeface="Tahoma" pitchFamily="34" charset="0"/>
                <a:cs typeface="Tahoma" pitchFamily="34" charset="0"/>
              </a:rPr>
              <a:t>và tác động </a:t>
            </a:r>
            <a:r>
              <a:rPr lang="vi-VN" sz="2800" b="1" dirty="0" smtClean="0">
                <a:latin typeface="Tahoma" pitchFamily="34" charset="0"/>
                <a:ea typeface="Tahoma" pitchFamily="34" charset="0"/>
                <a:cs typeface="Tahoma" pitchFamily="34" charset="0"/>
              </a:rPr>
              <a:t>của </a:t>
            </a:r>
            <a:r>
              <a:rPr lang="vi-VN" sz="2800" b="1" dirty="0">
                <a:latin typeface="Tahoma" pitchFamily="34" charset="0"/>
                <a:ea typeface="Tahoma" pitchFamily="34" charset="0"/>
                <a:cs typeface="Tahoma" pitchFamily="34" charset="0"/>
              </a:rPr>
              <a:t>Tiêm chủng trong PI</a:t>
            </a:r>
            <a:br>
              <a:rPr lang="vi-VN" sz="2800" b="1" dirty="0">
                <a:latin typeface="Tahoma" pitchFamily="34" charset="0"/>
                <a:ea typeface="Tahoma" pitchFamily="34" charset="0"/>
                <a:cs typeface="Tahoma" pitchFamily="34" charset="0"/>
              </a:rPr>
            </a:br>
            <a:endParaRPr lang="en-US" sz="2800" b="1" dirty="0">
              <a:latin typeface="Tahoma" pitchFamily="34" charset="0"/>
              <a:ea typeface="Tahoma" pitchFamily="34" charset="0"/>
              <a:cs typeface="Tahoma" pitchFamily="34" charset="0"/>
            </a:endParaRPr>
          </a:p>
        </p:txBody>
      </p:sp>
      <p:sp>
        <p:nvSpPr>
          <p:cNvPr id="3" name="Content Placeholder 2"/>
          <p:cNvSpPr>
            <a:spLocks noGrp="1"/>
          </p:cNvSpPr>
          <p:nvPr>
            <p:ph sz="quarter" idx="1"/>
          </p:nvPr>
        </p:nvSpPr>
        <p:spPr>
          <a:xfrm>
            <a:off x="301752" y="1600200"/>
            <a:ext cx="8503920" cy="4572000"/>
          </a:xfrm>
        </p:spPr>
        <p:txBody>
          <a:bodyPr>
            <a:normAutofit/>
          </a:bodyPr>
          <a:lstStyle/>
          <a:p>
            <a:pPr algn="just"/>
            <a:r>
              <a:rPr lang="vi-VN" dirty="0" smtClean="0">
                <a:latin typeface="Tahoma" pitchFamily="34" charset="0"/>
                <a:ea typeface="Tahoma" pitchFamily="34" charset="0"/>
                <a:cs typeface="Tahoma" pitchFamily="34" charset="0"/>
              </a:rPr>
              <a:t>sự </a:t>
            </a:r>
            <a:r>
              <a:rPr lang="vi-VN" dirty="0">
                <a:latin typeface="Tahoma" pitchFamily="34" charset="0"/>
                <a:ea typeface="Tahoma" pitchFamily="34" charset="0"/>
                <a:cs typeface="Tahoma" pitchFamily="34" charset="0"/>
              </a:rPr>
              <a:t>phát triển </a:t>
            </a:r>
            <a:r>
              <a:rPr lang="vi-VN" dirty="0" smtClean="0">
                <a:latin typeface="Tahoma" pitchFamily="34" charset="0"/>
                <a:ea typeface="Tahoma" pitchFamily="34" charset="0"/>
                <a:cs typeface="Tahoma" pitchFamily="34" charset="0"/>
              </a:rPr>
              <a:t>chức </a:t>
            </a:r>
            <a:r>
              <a:rPr lang="vi-VN" dirty="0">
                <a:latin typeface="Tahoma" pitchFamily="34" charset="0"/>
                <a:ea typeface="Tahoma" pitchFamily="34" charset="0"/>
                <a:cs typeface="Tahoma" pitchFamily="34" charset="0"/>
              </a:rPr>
              <a:t>năng của hệ thống miễn </a:t>
            </a:r>
            <a:r>
              <a:rPr lang="vi-VN" dirty="0" smtClean="0">
                <a:latin typeface="Tahoma" pitchFamily="34" charset="0"/>
                <a:ea typeface="Tahoma" pitchFamily="34" charset="0"/>
                <a:cs typeface="Tahoma" pitchFamily="34" charset="0"/>
              </a:rPr>
              <a:t>dịch</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bắt đầu </a:t>
            </a:r>
            <a:r>
              <a:rPr lang="vi-VN" dirty="0">
                <a:latin typeface="Tahoma" pitchFamily="34" charset="0"/>
                <a:ea typeface="Tahoma" pitchFamily="34" charset="0"/>
                <a:cs typeface="Tahoma" pitchFamily="34" charset="0"/>
              </a:rPr>
              <a:t>vài tuần sau khi thụ thai</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kết thúc vài tháng sau khi </a:t>
            </a:r>
            <a:r>
              <a:rPr lang="vi-VN" dirty="0" smtClean="0">
                <a:latin typeface="Tahoma" pitchFamily="34" charset="0"/>
                <a:ea typeface="Tahoma" pitchFamily="34" charset="0"/>
                <a:cs typeface="Tahoma" pitchFamily="34" charset="0"/>
              </a:rPr>
              <a:t>sinh</a:t>
            </a:r>
            <a:endParaRPr lang="en-US" dirty="0" smtClean="0">
              <a:latin typeface="Tahoma" pitchFamily="34" charset="0"/>
              <a:ea typeface="Tahoma" pitchFamily="34" charset="0"/>
              <a:cs typeface="Tahoma" pitchFamily="34" charset="0"/>
            </a:endParaRPr>
          </a:p>
          <a:p>
            <a:pPr algn="just"/>
            <a:r>
              <a:rPr lang="vi-VN" dirty="0" smtClean="0">
                <a:latin typeface="Tahoma" pitchFamily="34" charset="0"/>
                <a:ea typeface="Tahoma" pitchFamily="34" charset="0"/>
                <a:cs typeface="Tahoma" pitchFamily="34" charset="0"/>
              </a:rPr>
              <a:t>Đá</a:t>
            </a:r>
            <a:r>
              <a:rPr lang="en-US" dirty="0">
                <a:latin typeface="Tahoma" pitchFamily="34" charset="0"/>
                <a:ea typeface="Tahoma" pitchFamily="34" charset="0"/>
                <a:cs typeface="Tahoma" pitchFamily="34" charset="0"/>
              </a:rPr>
              <a:t>p </a:t>
            </a:r>
            <a:r>
              <a:rPr lang="en-US" dirty="0" err="1" smtClean="0">
                <a:latin typeface="Tahoma" pitchFamily="34" charset="0"/>
                <a:ea typeface="Tahoma" pitchFamily="34" charset="0"/>
                <a:cs typeface="Tahoma" pitchFamily="34" charset="0"/>
              </a:rPr>
              <a:t>ứng</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miễn</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dịch</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kém</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trong</a:t>
            </a:r>
            <a:r>
              <a:rPr lang="en-US" dirty="0" smtClean="0">
                <a:latin typeface="Tahoma" pitchFamily="34" charset="0"/>
                <a:ea typeface="Tahoma" pitchFamily="34" charset="0"/>
                <a:cs typeface="Tahoma" pitchFamily="34" charset="0"/>
              </a:rPr>
              <a:t> n</a:t>
            </a:r>
            <a:r>
              <a:rPr lang="vi-VN" dirty="0" smtClean="0">
                <a:latin typeface="Tahoma" pitchFamily="34" charset="0"/>
                <a:ea typeface="Tahoma" pitchFamily="34" charset="0"/>
                <a:cs typeface="Tahoma" pitchFamily="34" charset="0"/>
              </a:rPr>
              <a:t>ă</a:t>
            </a:r>
            <a:r>
              <a:rPr lang="en-US" dirty="0" smtClean="0">
                <a:latin typeface="Tahoma" pitchFamily="34" charset="0"/>
                <a:ea typeface="Tahoma" pitchFamily="34" charset="0"/>
                <a:cs typeface="Tahoma" pitchFamily="34" charset="0"/>
              </a:rPr>
              <a:t>m </a:t>
            </a:r>
            <a:r>
              <a:rPr lang="vi-VN" dirty="0" smtClean="0">
                <a:latin typeface="Tahoma" pitchFamily="34" charset="0"/>
                <a:ea typeface="Tahoma" pitchFamily="34" charset="0"/>
                <a:cs typeface="Tahoma" pitchFamily="34" charset="0"/>
              </a:rPr>
              <a:t>đầ</a:t>
            </a:r>
            <a:r>
              <a:rPr lang="en-US" dirty="0" smtClean="0">
                <a:latin typeface="Tahoma" pitchFamily="34" charset="0"/>
                <a:ea typeface="Tahoma" pitchFamily="34" charset="0"/>
                <a:cs typeface="Tahoma" pitchFamily="34" charset="0"/>
              </a:rPr>
              <a:t>u h</a:t>
            </a:r>
            <a:r>
              <a:rPr lang="vi-VN" dirty="0" smtClean="0">
                <a:latin typeface="Tahoma" pitchFamily="34" charset="0"/>
                <a:ea typeface="Tahoma" pitchFamily="34" charset="0"/>
                <a:cs typeface="Tahoma" pitchFamily="34" charset="0"/>
              </a:rPr>
              <a:t>ơ</a:t>
            </a:r>
            <a:r>
              <a:rPr lang="en-US" dirty="0">
                <a:latin typeface="Tahoma" pitchFamily="34" charset="0"/>
                <a:ea typeface="Tahoma" pitchFamily="34" charset="0"/>
                <a:cs typeface="Tahoma" pitchFamily="34" charset="0"/>
              </a:rPr>
              <a:t>n </a:t>
            </a:r>
            <a:r>
              <a:rPr lang="en-US" dirty="0" err="1" smtClean="0">
                <a:latin typeface="Tahoma" pitchFamily="34" charset="0"/>
                <a:ea typeface="Tahoma" pitchFamily="34" charset="0"/>
                <a:cs typeface="Tahoma" pitchFamily="34" charset="0"/>
              </a:rPr>
              <a:t>trẻ</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lớn</a:t>
            </a:r>
            <a:r>
              <a:rPr lang="en-US" dirty="0">
                <a:latin typeface="Tahoma" pitchFamily="34" charset="0"/>
                <a:ea typeface="Tahoma" pitchFamily="34" charset="0"/>
                <a:cs typeface="Tahoma" pitchFamily="34" charset="0"/>
              </a:rPr>
              <a:t>.</a:t>
            </a:r>
            <a:endParaRPr lang="en-US" dirty="0" smtClean="0">
              <a:latin typeface="Tahoma" pitchFamily="34" charset="0"/>
              <a:ea typeface="Tahoma" pitchFamily="34" charset="0"/>
              <a:cs typeface="Tahoma" pitchFamily="34" charset="0"/>
            </a:endParaRPr>
          </a:p>
          <a:p>
            <a:pPr algn="just"/>
            <a:r>
              <a:rPr lang="vi-VN" dirty="0" smtClean="0">
                <a:latin typeface="Tahoma" pitchFamily="34" charset="0"/>
                <a:ea typeface="Tahoma" pitchFamily="34" charset="0"/>
                <a:cs typeface="Tahoma" pitchFamily="34" charset="0"/>
              </a:rPr>
              <a:t>hệ </a:t>
            </a:r>
            <a:r>
              <a:rPr lang="vi-VN" dirty="0">
                <a:latin typeface="Tahoma" pitchFamily="34" charset="0"/>
                <a:ea typeface="Tahoma" pitchFamily="34" charset="0"/>
                <a:cs typeface="Tahoma" pitchFamily="34" charset="0"/>
              </a:rPr>
              <a:t>thống miễn dịch khác nhau </a:t>
            </a:r>
            <a:r>
              <a:rPr lang="vi-VN" dirty="0" smtClean="0">
                <a:latin typeface="Tahoma" pitchFamily="34" charset="0"/>
                <a:ea typeface="Tahoma" pitchFamily="34" charset="0"/>
                <a:cs typeface="Tahoma" pitchFamily="34" charset="0"/>
              </a:rPr>
              <a:t>ở</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PI </a:t>
            </a:r>
            <a:r>
              <a:rPr lang="vi-VN" dirty="0">
                <a:latin typeface="Tahoma" pitchFamily="34" charset="0"/>
                <a:ea typeface="Tahoma" pitchFamily="34" charset="0"/>
                <a:cs typeface="Tahoma" pitchFamily="34" charset="0"/>
              </a:rPr>
              <a:t>so với FTIs </a:t>
            </a:r>
            <a:r>
              <a:rPr lang="en-US" dirty="0" err="1" smtClean="0">
                <a:latin typeface="Tahoma" pitchFamily="34" charset="0"/>
                <a:ea typeface="Tahoma" pitchFamily="34" charset="0"/>
                <a:cs typeface="Tahoma" pitchFamily="34" charset="0"/>
              </a:rPr>
              <a:t>trong</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một số yếu tố</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tất cả những khác biệt này có thể làm giảm đáng kể đáp ứng của vắc xin.</a:t>
            </a:r>
            <a:endParaRPr lang="en-US"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28271730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524000"/>
          </a:xfrm>
        </p:spPr>
        <p:txBody>
          <a:bodyPr>
            <a:normAutofit/>
          </a:bodyPr>
          <a:lstStyle/>
          <a:p>
            <a:r>
              <a:rPr lang="vi-VN" sz="2800" b="1" dirty="0">
                <a:latin typeface="Tahoma" pitchFamily="34" charset="0"/>
                <a:ea typeface="Tahoma" pitchFamily="34" charset="0"/>
                <a:cs typeface="Tahoma" pitchFamily="34" charset="0"/>
              </a:rPr>
              <a:t>Đặc điểm của hệ thống miễn dịch và tác động của Tiêm chủng trong PI</a:t>
            </a:r>
            <a:br>
              <a:rPr lang="vi-VN" sz="2800" b="1" dirty="0">
                <a:latin typeface="Tahoma" pitchFamily="34" charset="0"/>
                <a:ea typeface="Tahoma" pitchFamily="34" charset="0"/>
                <a:cs typeface="Tahoma" pitchFamily="34" charset="0"/>
              </a:rPr>
            </a:br>
            <a:endParaRPr lang="en-US" sz="2800" b="1" dirty="0"/>
          </a:p>
        </p:txBody>
      </p:sp>
      <p:sp>
        <p:nvSpPr>
          <p:cNvPr id="3" name="Content Placeholder 2"/>
          <p:cNvSpPr>
            <a:spLocks noGrp="1"/>
          </p:cNvSpPr>
          <p:nvPr>
            <p:ph sz="quarter" idx="1"/>
          </p:nvPr>
        </p:nvSpPr>
        <p:spPr/>
        <p:txBody>
          <a:bodyPr>
            <a:normAutofit/>
          </a:bodyPr>
          <a:lstStyle/>
          <a:p>
            <a:pPr algn="just"/>
            <a:r>
              <a:rPr lang="vi-VN" dirty="0" smtClean="0">
                <a:latin typeface="Tahoma" pitchFamily="34" charset="0"/>
                <a:ea typeface="Tahoma" pitchFamily="34" charset="0"/>
                <a:cs typeface="Tahoma" pitchFamily="34" charset="0"/>
              </a:rPr>
              <a:t>lớp </a:t>
            </a:r>
            <a:r>
              <a:rPr lang="vi-VN" dirty="0">
                <a:latin typeface="Tahoma" pitchFamily="34" charset="0"/>
                <a:ea typeface="Tahoma" pitchFamily="34" charset="0"/>
                <a:cs typeface="Tahoma" pitchFamily="34" charset="0"/>
              </a:rPr>
              <a:t>sừng trưởng thành ở</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tuần tuổi thai 32-34 </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PI rất non tháng dễ bị chấn thương và </a:t>
            </a:r>
            <a:r>
              <a:rPr lang="en-US" dirty="0">
                <a:latin typeface="Tahoma" pitchFamily="34" charset="0"/>
                <a:ea typeface="Tahoma" pitchFamily="34" charset="0"/>
                <a:cs typeface="Tahoma" pitchFamily="34" charset="0"/>
              </a:rPr>
              <a:t>x</a:t>
            </a:r>
            <a:r>
              <a:rPr lang="vi-VN" dirty="0" smtClean="0">
                <a:latin typeface="Tahoma" pitchFamily="34" charset="0"/>
                <a:ea typeface="Tahoma" pitchFamily="34" charset="0"/>
                <a:cs typeface="Tahoma" pitchFamily="34" charset="0"/>
              </a:rPr>
              <a:t>âm </a:t>
            </a:r>
            <a:r>
              <a:rPr lang="vi-VN" dirty="0">
                <a:latin typeface="Tahoma" pitchFamily="34" charset="0"/>
                <a:ea typeface="Tahoma" pitchFamily="34" charset="0"/>
                <a:cs typeface="Tahoma" pitchFamily="34" charset="0"/>
              </a:rPr>
              <a:t>nhập của các tác nhân lây </a:t>
            </a:r>
            <a:r>
              <a:rPr lang="vi-VN" dirty="0" smtClean="0">
                <a:latin typeface="Tahoma" pitchFamily="34" charset="0"/>
                <a:ea typeface="Tahoma" pitchFamily="34" charset="0"/>
                <a:cs typeface="Tahoma" pitchFamily="34" charset="0"/>
              </a:rPr>
              <a:t>nhiễm</a:t>
            </a:r>
            <a:endParaRPr lang="en-US" dirty="0" smtClean="0">
              <a:latin typeface="Tahoma" pitchFamily="34" charset="0"/>
              <a:ea typeface="Tahoma" pitchFamily="34" charset="0"/>
              <a:cs typeface="Tahoma" pitchFamily="34" charset="0"/>
            </a:endParaRPr>
          </a:p>
          <a:p>
            <a:pPr algn="just"/>
            <a:r>
              <a:rPr lang="vi-VN" dirty="0" smtClean="0">
                <a:latin typeface="Tahoma" pitchFamily="34" charset="0"/>
                <a:ea typeface="Tahoma" pitchFamily="34" charset="0"/>
                <a:cs typeface="Tahoma" pitchFamily="34" charset="0"/>
              </a:rPr>
              <a:t>tác </a:t>
            </a:r>
            <a:r>
              <a:rPr lang="vi-VN" dirty="0">
                <a:latin typeface="Tahoma" pitchFamily="34" charset="0"/>
                <a:ea typeface="Tahoma" pitchFamily="34" charset="0"/>
                <a:cs typeface="Tahoma" pitchFamily="34" charset="0"/>
              </a:rPr>
              <a:t>nhân gây bệnh </a:t>
            </a:r>
            <a:r>
              <a:rPr lang="en-US" dirty="0" err="1" smtClean="0">
                <a:latin typeface="Tahoma" pitchFamily="34" charset="0"/>
                <a:ea typeface="Tahoma" pitchFamily="34" charset="0"/>
                <a:cs typeface="Tahoma" pitchFamily="34" charset="0"/>
              </a:rPr>
              <a:t>dễ</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bám</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dính</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và</a:t>
            </a:r>
            <a:r>
              <a:rPr lang="en-US" dirty="0" smtClean="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xâm</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nhập</a:t>
            </a:r>
            <a:r>
              <a:rPr lang="en-US" dirty="0" smtClean="0">
                <a:latin typeface="Tahoma" pitchFamily="34" charset="0"/>
                <a:ea typeface="Tahoma" pitchFamily="34" charset="0"/>
                <a:cs typeface="Tahoma" pitchFamily="34" charset="0"/>
              </a:rPr>
              <a:t> qua </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biểu mô ruột </a:t>
            </a:r>
            <a:r>
              <a:rPr lang="en-US" dirty="0" smtClean="0">
                <a:latin typeface="Tahoma" pitchFamily="34" charset="0"/>
                <a:ea typeface="Tahoma" pitchFamily="34" charset="0"/>
                <a:cs typeface="Tahoma" pitchFamily="34" charset="0"/>
              </a:rPr>
              <a:t>do</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nhu động ruột </a:t>
            </a:r>
            <a:r>
              <a:rPr lang="vi-VN" dirty="0" smtClean="0">
                <a:latin typeface="Tahoma" pitchFamily="34" charset="0"/>
                <a:ea typeface="Tahoma" pitchFamily="34" charset="0"/>
                <a:cs typeface="Tahoma" pitchFamily="34" charset="0"/>
              </a:rPr>
              <a:t>giảm</a:t>
            </a:r>
            <a:r>
              <a:rPr lang="vi-VN" dirty="0">
                <a:latin typeface="Tahoma" pitchFamily="34" charset="0"/>
                <a:ea typeface="Tahoma" pitchFamily="34" charset="0"/>
                <a:cs typeface="Tahoma" pitchFamily="34" charset="0"/>
              </a:rPr>
              <a:t>, </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nồng </a:t>
            </a:r>
            <a:r>
              <a:rPr lang="vi-VN" dirty="0">
                <a:latin typeface="Tahoma" pitchFamily="34" charset="0"/>
                <a:ea typeface="Tahoma" pitchFamily="34" charset="0"/>
                <a:cs typeface="Tahoma" pitchFamily="34" charset="0"/>
              </a:rPr>
              <a:t>độ axit dạ dày </a:t>
            </a:r>
            <a:r>
              <a:rPr lang="vi-VN" dirty="0" smtClean="0">
                <a:latin typeface="Tahoma" pitchFamily="34" charset="0"/>
                <a:ea typeface="Tahoma" pitchFamily="34" charset="0"/>
                <a:cs typeface="Tahoma" pitchFamily="34" charset="0"/>
              </a:rPr>
              <a:t>và </a:t>
            </a:r>
            <a:r>
              <a:rPr lang="en-US" dirty="0" err="1" smtClean="0">
                <a:latin typeface="Tahoma" pitchFamily="34" charset="0"/>
                <a:ea typeface="Tahoma" pitchFamily="34" charset="0"/>
                <a:cs typeface="Tahoma" pitchFamily="34" charset="0"/>
              </a:rPr>
              <a:t>Ig</a:t>
            </a:r>
            <a:r>
              <a:rPr lang="vi-VN" dirty="0" smtClean="0">
                <a:latin typeface="Tahoma" pitchFamily="34" charset="0"/>
                <a:ea typeface="Tahoma" pitchFamily="34" charset="0"/>
                <a:cs typeface="Tahoma" pitchFamily="34" charset="0"/>
              </a:rPr>
              <a:t>A thấp</a:t>
            </a:r>
            <a:r>
              <a:rPr lang="en-US"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trước 8 tháng của </a:t>
            </a:r>
            <a:r>
              <a:rPr lang="en-US" dirty="0" err="1" smtClean="0">
                <a:latin typeface="Tahoma" pitchFamily="34" charset="0"/>
                <a:ea typeface="Tahoma" pitchFamily="34" charset="0"/>
                <a:cs typeface="Tahoma" pitchFamily="34" charset="0"/>
              </a:rPr>
              <a:t>thai</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kỳ</a:t>
            </a:r>
            <a:r>
              <a:rPr lang="vi-VN" dirty="0" smtClean="0">
                <a:latin typeface="Tahoma" pitchFamily="34" charset="0"/>
                <a:ea typeface="Tahoma" pitchFamily="34" charset="0"/>
                <a:cs typeface="Tahoma" pitchFamily="34" charset="0"/>
              </a:rPr>
              <a:t>.</a:t>
            </a:r>
            <a:endParaRPr lang="en-US"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20086455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524000"/>
          </a:xfrm>
        </p:spPr>
        <p:txBody>
          <a:bodyPr>
            <a:normAutofit/>
          </a:bodyPr>
          <a:lstStyle/>
          <a:p>
            <a:r>
              <a:rPr lang="vi-VN" sz="2800" b="1" dirty="0">
                <a:latin typeface="Tahoma" pitchFamily="34" charset="0"/>
                <a:ea typeface="Tahoma" pitchFamily="34" charset="0"/>
                <a:cs typeface="Tahoma" pitchFamily="34" charset="0"/>
              </a:rPr>
              <a:t>Đặc điểm của hệ thống miễn dịch và tác động của Tiêm chủng trong PI</a:t>
            </a:r>
            <a:br>
              <a:rPr lang="vi-VN" sz="2800" b="1" dirty="0">
                <a:latin typeface="Tahoma" pitchFamily="34" charset="0"/>
                <a:ea typeface="Tahoma" pitchFamily="34" charset="0"/>
                <a:cs typeface="Tahoma" pitchFamily="34" charset="0"/>
              </a:rPr>
            </a:br>
            <a:endParaRPr lang="en-US" sz="2800" b="1" dirty="0"/>
          </a:p>
        </p:txBody>
      </p:sp>
      <p:sp>
        <p:nvSpPr>
          <p:cNvPr id="3" name="Content Placeholder 2"/>
          <p:cNvSpPr>
            <a:spLocks noGrp="1"/>
          </p:cNvSpPr>
          <p:nvPr>
            <p:ph sz="quarter" idx="1"/>
          </p:nvPr>
        </p:nvSpPr>
        <p:spPr>
          <a:xfrm>
            <a:off x="301752" y="1524000"/>
            <a:ext cx="8503920" cy="4572000"/>
          </a:xfrm>
        </p:spPr>
        <p:txBody>
          <a:bodyPr>
            <a:normAutofit/>
          </a:bodyPr>
          <a:lstStyle/>
          <a:p>
            <a:pPr algn="just"/>
            <a:r>
              <a:rPr lang="vi-VN" dirty="0" smtClean="0">
                <a:latin typeface="Tahoma" pitchFamily="34" charset="0"/>
                <a:ea typeface="Tahoma" pitchFamily="34" charset="0"/>
                <a:cs typeface="Tahoma" pitchFamily="34" charset="0"/>
              </a:rPr>
              <a:t>một </a:t>
            </a:r>
            <a:r>
              <a:rPr lang="vi-VN" dirty="0">
                <a:latin typeface="Tahoma" pitchFamily="34" charset="0"/>
                <a:ea typeface="Tahoma" pitchFamily="34" charset="0"/>
                <a:cs typeface="Tahoma" pitchFamily="34" charset="0"/>
              </a:rPr>
              <a:t>lượng </a:t>
            </a:r>
            <a:r>
              <a:rPr lang="vi-VN" dirty="0" smtClean="0">
                <a:latin typeface="Tahoma" pitchFamily="34" charset="0"/>
                <a:ea typeface="Tahoma" pitchFamily="34" charset="0"/>
                <a:cs typeface="Tahoma" pitchFamily="34" charset="0"/>
              </a:rPr>
              <a:t>nhỏ </a:t>
            </a:r>
            <a:r>
              <a:rPr lang="vi-VN" dirty="0">
                <a:latin typeface="Tahoma" pitchFamily="34" charset="0"/>
                <a:ea typeface="Tahoma" pitchFamily="34" charset="0"/>
                <a:cs typeface="Tahoma" pitchFamily="34" charset="0"/>
              </a:rPr>
              <a:t>thành phần miễn dịch </a:t>
            </a:r>
            <a:r>
              <a:rPr lang="en-US" dirty="0" err="1" smtClean="0">
                <a:latin typeface="Tahoma" pitchFamily="34" charset="0"/>
                <a:ea typeface="Tahoma" pitchFamily="34" charset="0"/>
                <a:cs typeface="Tahoma" pitchFamily="34" charset="0"/>
              </a:rPr>
              <a:t>dịch</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thễ</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được phát hiện </a:t>
            </a:r>
            <a:r>
              <a:rPr lang="en-US" dirty="0" err="1">
                <a:latin typeface="Tahoma" pitchFamily="34" charset="0"/>
                <a:ea typeface="Tahoma" pitchFamily="34" charset="0"/>
                <a:cs typeface="Tahoma" pitchFamily="34" charset="0"/>
              </a:rPr>
              <a:t>từ</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tuần thứ 29 của thai </a:t>
            </a:r>
            <a:r>
              <a:rPr lang="vi-VN" dirty="0" smtClean="0">
                <a:latin typeface="Tahoma" pitchFamily="34" charset="0"/>
                <a:ea typeface="Tahoma" pitchFamily="34" charset="0"/>
                <a:cs typeface="Tahoma" pitchFamily="34" charset="0"/>
              </a:rPr>
              <a:t>kỳ</a:t>
            </a:r>
            <a:r>
              <a:rPr lang="en-US" dirty="0" smtClean="0">
                <a:latin typeface="Tahoma" pitchFamily="34" charset="0"/>
                <a:ea typeface="Tahoma" pitchFamily="34" charset="0"/>
                <a:cs typeface="Tahoma" pitchFamily="34" charset="0"/>
              </a:rPr>
              <a:t>,</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tế bào sản xuất IgA, </a:t>
            </a:r>
            <a:r>
              <a:rPr lang="vi-VN" dirty="0" smtClean="0">
                <a:latin typeface="Tahoma" pitchFamily="34" charset="0"/>
                <a:ea typeface="Tahoma" pitchFamily="34" charset="0"/>
                <a:cs typeface="Tahoma" pitchFamily="34" charset="0"/>
              </a:rPr>
              <a:t>IgM</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IgG </a:t>
            </a:r>
            <a:r>
              <a:rPr lang="en-US" dirty="0" err="1" smtClean="0">
                <a:latin typeface="Tahoma" pitchFamily="34" charset="0"/>
                <a:ea typeface="Tahoma" pitchFamily="34" charset="0"/>
                <a:cs typeface="Tahoma" pitchFamily="34" charset="0"/>
              </a:rPr>
              <a:t>rất</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ít</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đến tuần </a:t>
            </a:r>
            <a:r>
              <a:rPr lang="vi-VN" dirty="0" smtClean="0">
                <a:latin typeface="Tahoma" pitchFamily="34" charset="0"/>
                <a:ea typeface="Tahoma" pitchFamily="34" charset="0"/>
                <a:cs typeface="Tahoma" pitchFamily="34" charset="0"/>
              </a:rPr>
              <a:t>đầu sau </a:t>
            </a:r>
            <a:r>
              <a:rPr lang="vi-VN" dirty="0">
                <a:latin typeface="Tahoma" pitchFamily="34" charset="0"/>
                <a:ea typeface="Tahoma" pitchFamily="34" charset="0"/>
                <a:cs typeface="Tahoma" pitchFamily="34" charset="0"/>
              </a:rPr>
              <a:t>sinh. </a:t>
            </a:r>
            <a:endParaRPr lang="en-US" dirty="0">
              <a:latin typeface="Tahoma" pitchFamily="34" charset="0"/>
              <a:ea typeface="Tahoma" pitchFamily="34" charset="0"/>
              <a:cs typeface="Tahoma" pitchFamily="34" charset="0"/>
            </a:endParaRPr>
          </a:p>
          <a:p>
            <a:pPr algn="just"/>
            <a:r>
              <a:rPr lang="vi-VN" dirty="0" smtClean="0">
                <a:latin typeface="Tahoma" pitchFamily="34" charset="0"/>
                <a:ea typeface="Tahoma" pitchFamily="34" charset="0"/>
                <a:cs typeface="Tahoma" pitchFamily="34" charset="0"/>
              </a:rPr>
              <a:t>biểu </a:t>
            </a:r>
            <a:r>
              <a:rPr lang="vi-VN" dirty="0">
                <a:latin typeface="Tahoma" pitchFamily="34" charset="0"/>
                <a:ea typeface="Tahoma" pitchFamily="34" charset="0"/>
                <a:cs typeface="Tahoma" pitchFamily="34" charset="0"/>
              </a:rPr>
              <a:t>mô đường hô hấp cung cấp bảo vệ ít hơn </a:t>
            </a:r>
            <a:r>
              <a:rPr lang="vi-VN" dirty="0" smtClean="0">
                <a:latin typeface="Tahoma" pitchFamily="34" charset="0"/>
                <a:ea typeface="Tahoma" pitchFamily="34" charset="0"/>
                <a:cs typeface="Tahoma" pitchFamily="34" charset="0"/>
              </a:rPr>
              <a:t>vì </a:t>
            </a:r>
            <a:r>
              <a:rPr lang="vi-VN" dirty="0">
                <a:latin typeface="Tahoma" pitchFamily="34" charset="0"/>
                <a:ea typeface="Tahoma" pitchFamily="34" charset="0"/>
                <a:cs typeface="Tahoma" pitchFamily="34" charset="0"/>
              </a:rPr>
              <a:t>phản xạ ho </a:t>
            </a:r>
            <a:r>
              <a:rPr lang="vi-VN" dirty="0" smtClean="0">
                <a:latin typeface="Tahoma" pitchFamily="34" charset="0"/>
                <a:ea typeface="Tahoma" pitchFamily="34" charset="0"/>
                <a:cs typeface="Tahoma" pitchFamily="34" charset="0"/>
              </a:rPr>
              <a:t>giảm</a:t>
            </a:r>
            <a:r>
              <a:rPr lang="en-US" dirty="0" smtClean="0">
                <a:latin typeface="Tahoma" pitchFamily="34" charset="0"/>
                <a:ea typeface="Tahoma" pitchFamily="34" charset="0"/>
                <a:cs typeface="Tahoma" pitchFamily="34" charset="0"/>
              </a:rPr>
              <a:t>/</a:t>
            </a:r>
            <a:r>
              <a:rPr lang="en-US" dirty="0" err="1" smtClean="0">
                <a:latin typeface="Tahoma" pitchFamily="34" charset="0"/>
                <a:ea typeface="Tahoma" pitchFamily="34" charset="0"/>
                <a:cs typeface="Tahoma" pitchFamily="34" charset="0"/>
              </a:rPr>
              <a:t>không</a:t>
            </a:r>
            <a:r>
              <a:rPr lang="en-US" dirty="0" smtClean="0">
                <a:latin typeface="Tahoma" pitchFamily="34" charset="0"/>
                <a:ea typeface="Tahoma" pitchFamily="34" charset="0"/>
                <a:cs typeface="Tahoma" pitchFamily="34" charset="0"/>
              </a:rPr>
              <a:t>,</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glycoprotein mucin trong nước </a:t>
            </a:r>
            <a:r>
              <a:rPr lang="vi-VN" dirty="0" smtClean="0">
                <a:latin typeface="Tahoma" pitchFamily="34" charset="0"/>
                <a:ea typeface="Tahoma" pitchFamily="34" charset="0"/>
                <a:cs typeface="Tahoma" pitchFamily="34" charset="0"/>
              </a:rPr>
              <a:t>nhầy</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thấp</a:t>
            </a:r>
            <a:r>
              <a:rPr lang="vi-VN" dirty="0" smtClean="0">
                <a:latin typeface="Tahoma" pitchFamily="34" charset="0"/>
                <a:ea typeface="Tahoma" pitchFamily="34" charset="0"/>
                <a:cs typeface="Tahoma" pitchFamily="34" charset="0"/>
              </a:rPr>
              <a:t>.</a:t>
            </a:r>
            <a:endParaRPr lang="en-US" dirty="0" smtClean="0">
              <a:latin typeface="Tahoma" pitchFamily="34" charset="0"/>
              <a:ea typeface="Tahoma" pitchFamily="34" charset="0"/>
              <a:cs typeface="Tahoma" pitchFamily="34" charset="0"/>
            </a:endParaRPr>
          </a:p>
          <a:p>
            <a:pPr algn="just"/>
            <a:r>
              <a:rPr lang="vi-VN" dirty="0">
                <a:latin typeface="Tahoma" pitchFamily="34" charset="0"/>
                <a:ea typeface="Tahoma" pitchFamily="34" charset="0"/>
                <a:cs typeface="Tahoma" pitchFamily="34" charset="0"/>
              </a:rPr>
              <a:t>da, phổi</a:t>
            </a:r>
            <a:r>
              <a:rPr lang="en-US" dirty="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tế bào biểu mô </a:t>
            </a:r>
            <a:r>
              <a:rPr lang="en-US" dirty="0" err="1" smtClean="0">
                <a:latin typeface="Tahoma" pitchFamily="34" charset="0"/>
                <a:ea typeface="Tahoma" pitchFamily="34" charset="0"/>
                <a:cs typeface="Tahoma" pitchFamily="34" charset="0"/>
              </a:rPr>
              <a:t>không</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tiết </a:t>
            </a:r>
            <a:r>
              <a:rPr lang="vi-VN" dirty="0" smtClean="0">
                <a:latin typeface="Tahoma" pitchFamily="34" charset="0"/>
                <a:ea typeface="Tahoma" pitchFamily="34" charset="0"/>
                <a:cs typeface="Tahoma" pitchFamily="34" charset="0"/>
              </a:rPr>
              <a:t>ra</a:t>
            </a:r>
            <a:r>
              <a:rPr lang="en-US" dirty="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đủ </a:t>
            </a:r>
            <a:r>
              <a:rPr lang="vi-VN" dirty="0">
                <a:latin typeface="Tahoma" pitchFamily="34" charset="0"/>
                <a:ea typeface="Tahoma" pitchFamily="34" charset="0"/>
                <a:cs typeface="Tahoma" pitchFamily="34" charset="0"/>
              </a:rPr>
              <a:t>peptide như defensins, </a:t>
            </a:r>
            <a:r>
              <a:rPr lang="vi-VN" dirty="0" smtClean="0">
                <a:latin typeface="Tahoma" pitchFamily="34" charset="0"/>
                <a:ea typeface="Tahoma" pitchFamily="34" charset="0"/>
                <a:cs typeface="Tahoma" pitchFamily="34" charset="0"/>
              </a:rPr>
              <a:t>chống lạ</a:t>
            </a:r>
            <a:r>
              <a:rPr lang="en-US" dirty="0">
                <a:latin typeface="Tahoma" pitchFamily="34" charset="0"/>
                <a:ea typeface="Tahoma" pitchFamily="34" charset="0"/>
                <a:cs typeface="Tahoma" pitchFamily="34" charset="0"/>
              </a:rPr>
              <a:t>i </a:t>
            </a:r>
            <a:r>
              <a:rPr lang="en-US" dirty="0" err="1" smtClean="0">
                <a:latin typeface="Tahoma" pitchFamily="34" charset="0"/>
                <a:ea typeface="Tahoma" pitchFamily="34" charset="0"/>
                <a:cs typeface="Tahoma" pitchFamily="34" charset="0"/>
              </a:rPr>
              <a:t>nhiều</a:t>
            </a:r>
            <a:r>
              <a:rPr lang="en-US" dirty="0" smtClean="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tác </a:t>
            </a:r>
            <a:r>
              <a:rPr lang="vi-VN" dirty="0">
                <a:latin typeface="Tahoma" pitchFamily="34" charset="0"/>
                <a:ea typeface="Tahoma" pitchFamily="34" charset="0"/>
                <a:cs typeface="Tahoma" pitchFamily="34" charset="0"/>
              </a:rPr>
              <a:t>nhân gây bệnh </a:t>
            </a:r>
            <a:endParaRPr lang="en-US" dirty="0">
              <a:latin typeface="Tahoma" pitchFamily="34" charset="0"/>
              <a:ea typeface="Tahoma" pitchFamily="34" charset="0"/>
              <a:cs typeface="Tahoma" pitchFamily="34" charset="0"/>
            </a:endParaRPr>
          </a:p>
          <a:p>
            <a:pPr algn="just"/>
            <a:endParaRPr lang="en-US"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29827890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066800"/>
          </a:xfrm>
        </p:spPr>
        <p:txBody>
          <a:bodyPr>
            <a:normAutofit/>
          </a:bodyPr>
          <a:lstStyle/>
          <a:p>
            <a:r>
              <a:rPr lang="vi-VN" sz="2800" b="1" dirty="0">
                <a:latin typeface="Tahoma" pitchFamily="34" charset="0"/>
                <a:ea typeface="Tahoma" pitchFamily="34" charset="0"/>
                <a:cs typeface="Tahoma" pitchFamily="34" charset="0"/>
              </a:rPr>
              <a:t>Đặc điểm của hệ thống miễn dịch và tác động của Tiêm chủng trong </a:t>
            </a:r>
            <a:r>
              <a:rPr lang="vi-VN" sz="2800" b="1" dirty="0" smtClean="0">
                <a:latin typeface="Tahoma" pitchFamily="34" charset="0"/>
                <a:ea typeface="Tahoma" pitchFamily="34" charset="0"/>
                <a:cs typeface="Tahoma" pitchFamily="34" charset="0"/>
              </a:rPr>
              <a:t>PI</a:t>
            </a:r>
            <a:endParaRPr lang="en-US" sz="2800" b="1" dirty="0"/>
          </a:p>
        </p:txBody>
      </p:sp>
      <p:sp>
        <p:nvSpPr>
          <p:cNvPr id="3" name="Content Placeholder 2"/>
          <p:cNvSpPr>
            <a:spLocks noGrp="1"/>
          </p:cNvSpPr>
          <p:nvPr>
            <p:ph sz="quarter" idx="1"/>
          </p:nvPr>
        </p:nvSpPr>
        <p:spPr/>
        <p:txBody>
          <a:bodyPr>
            <a:normAutofit/>
          </a:bodyPr>
          <a:lstStyle/>
          <a:p>
            <a:pPr algn="just"/>
            <a:r>
              <a:rPr lang="en-US" dirty="0" err="1" smtClean="0">
                <a:latin typeface="Tahoma" pitchFamily="34" charset="0"/>
                <a:ea typeface="Tahoma" pitchFamily="34" charset="0"/>
                <a:cs typeface="Tahoma" pitchFamily="34" charset="0"/>
              </a:rPr>
              <a:t>giảm</a:t>
            </a:r>
            <a:r>
              <a:rPr lang="vi-VN" dirty="0" smtClean="0">
                <a:latin typeface="Tahoma" pitchFamily="34" charset="0"/>
                <a:ea typeface="Tahoma" pitchFamily="34" charset="0"/>
                <a:cs typeface="Tahoma" pitchFamily="34" charset="0"/>
              </a:rPr>
              <a:t> s</a:t>
            </a:r>
            <a:r>
              <a:rPr lang="en-US" dirty="0" smtClean="0">
                <a:latin typeface="Tahoma" pitchFamily="34" charset="0"/>
                <a:ea typeface="Tahoma" pitchFamily="34" charset="0"/>
                <a:cs typeface="Tahoma" pitchFamily="34" charset="0"/>
              </a:rPr>
              <a:t>x</a:t>
            </a:r>
            <a:r>
              <a:rPr lang="vi-VN" dirty="0" smtClean="0">
                <a:latin typeface="Tahoma" pitchFamily="34" charset="0"/>
                <a:ea typeface="Tahoma" pitchFamily="34" charset="0"/>
                <a:cs typeface="Tahoma" pitchFamily="34" charset="0"/>
              </a:rPr>
              <a:t> chemokine,</a:t>
            </a:r>
            <a:r>
              <a:rPr lang="en-US" dirty="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lipopolysaccharide</a:t>
            </a:r>
            <a:r>
              <a:rPr lang="en-US" dirty="0" smtClean="0">
                <a:latin typeface="Tahoma" pitchFamily="34" charset="0"/>
                <a:ea typeface="Tahoma" pitchFamily="34" charset="0"/>
                <a:cs typeface="Tahoma" pitchFamily="34" charset="0"/>
              </a:rPr>
              <a:t>,</a:t>
            </a:r>
            <a:r>
              <a:rPr lang="vi-VN" dirty="0" smtClean="0">
                <a:latin typeface="Tahoma" pitchFamily="34" charset="0"/>
                <a:ea typeface="Tahoma" pitchFamily="34" charset="0"/>
                <a:cs typeface="Tahoma" pitchFamily="34" charset="0"/>
              </a:rPr>
              <a:t> cytokine</a:t>
            </a:r>
            <a:r>
              <a:rPr lang="en-US" dirty="0" smtClean="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giảm</a:t>
            </a:r>
            <a:r>
              <a:rPr lang="vi-VN" dirty="0" smtClean="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phản ứng của tế bào đuôi gai (DC) </a:t>
            </a:r>
            <a:r>
              <a:rPr lang="vi-VN" dirty="0" smtClean="0">
                <a:latin typeface="Tahoma" pitchFamily="34" charset="0"/>
                <a:ea typeface="Tahoma" pitchFamily="34" charset="0"/>
                <a:cs typeface="Tahoma" pitchFamily="34" charset="0"/>
              </a:rPr>
              <a:t>và </a:t>
            </a:r>
            <a:r>
              <a:rPr lang="vi-VN" dirty="0">
                <a:latin typeface="Tahoma" pitchFamily="34" charset="0"/>
                <a:ea typeface="Tahoma" pitchFamily="34" charset="0"/>
                <a:cs typeface="Tahoma" pitchFamily="34" charset="0"/>
              </a:rPr>
              <a:t>tế bào của phản ứng miễn dịch thích ứng</a:t>
            </a:r>
            <a:r>
              <a:rPr lang="vi-VN" dirty="0" smtClean="0">
                <a:latin typeface="Tahoma" pitchFamily="34" charset="0"/>
                <a:ea typeface="Tahoma" pitchFamily="34" charset="0"/>
                <a:cs typeface="Tahoma" pitchFamily="34" charset="0"/>
              </a:rPr>
              <a:t>.</a:t>
            </a:r>
            <a:endParaRPr lang="en-US" dirty="0" smtClean="0">
              <a:latin typeface="Tahoma" pitchFamily="34" charset="0"/>
              <a:ea typeface="Tahoma" pitchFamily="34" charset="0"/>
              <a:cs typeface="Tahoma" pitchFamily="34" charset="0"/>
            </a:endParaRPr>
          </a:p>
          <a:p>
            <a:pPr algn="just"/>
            <a:r>
              <a:rPr lang="vi-VN" dirty="0" smtClean="0">
                <a:latin typeface="Tahoma" pitchFamily="34" charset="0"/>
                <a:ea typeface="Tahoma" pitchFamily="34" charset="0"/>
                <a:cs typeface="Tahoma" pitchFamily="34" charset="0"/>
              </a:rPr>
              <a:t>những </a:t>
            </a:r>
            <a:r>
              <a:rPr lang="vi-VN" dirty="0">
                <a:latin typeface="Tahoma" pitchFamily="34" charset="0"/>
                <a:ea typeface="Tahoma" pitchFamily="34" charset="0"/>
                <a:cs typeface="Tahoma" pitchFamily="34" charset="0"/>
              </a:rPr>
              <a:t>hạn chế này có thể </a:t>
            </a:r>
            <a:r>
              <a:rPr lang="vi-VN" dirty="0" smtClean="0">
                <a:latin typeface="Tahoma" pitchFamily="34" charset="0"/>
                <a:ea typeface="Tahoma" pitchFamily="34" charset="0"/>
                <a:cs typeface="Tahoma" pitchFamily="34" charset="0"/>
              </a:rPr>
              <a:t>tác động vào </a:t>
            </a:r>
            <a:r>
              <a:rPr lang="en-US" dirty="0">
                <a:latin typeface="Tahoma" pitchFamily="34" charset="0"/>
                <a:ea typeface="Tahoma" pitchFamily="34" charset="0"/>
                <a:cs typeface="Tahoma" pitchFamily="34" charset="0"/>
              </a:rPr>
              <a:t>dung </a:t>
            </a:r>
            <a:r>
              <a:rPr lang="en-US" dirty="0" err="1">
                <a:latin typeface="Tahoma" pitchFamily="34" charset="0"/>
                <a:ea typeface="Tahoma" pitchFamily="34" charset="0"/>
                <a:cs typeface="Tahoma" pitchFamily="34" charset="0"/>
              </a:rPr>
              <a:t>nạp</a:t>
            </a:r>
            <a:r>
              <a:rPr lang="vi-VN" dirty="0">
                <a:latin typeface="Tahoma" pitchFamily="34" charset="0"/>
                <a:ea typeface="Tahoma" pitchFamily="34" charset="0"/>
                <a:cs typeface="Tahoma" pitchFamily="34" charset="0"/>
              </a:rPr>
              <a:t> </a:t>
            </a:r>
            <a:r>
              <a:rPr lang="vi-VN" dirty="0" smtClean="0">
                <a:latin typeface="Tahoma" pitchFamily="34" charset="0"/>
                <a:ea typeface="Tahoma" pitchFamily="34" charset="0"/>
                <a:cs typeface="Tahoma" pitchFamily="34" charset="0"/>
              </a:rPr>
              <a:t>các </a:t>
            </a:r>
            <a:r>
              <a:rPr lang="vi-VN" dirty="0">
                <a:latin typeface="Tahoma" pitchFamily="34" charset="0"/>
                <a:ea typeface="Tahoma" pitchFamily="34" charset="0"/>
                <a:cs typeface="Tahoma" pitchFamily="34" charset="0"/>
              </a:rPr>
              <a:t>tác nhân gây bệnh và đáp ứng miễn dịch </a:t>
            </a:r>
            <a:r>
              <a:rPr lang="en-US" dirty="0">
                <a:latin typeface="Tahoma" pitchFamily="34" charset="0"/>
                <a:ea typeface="Tahoma" pitchFamily="34" charset="0"/>
                <a:cs typeface="Tahoma" pitchFamily="34" charset="0"/>
              </a:rPr>
              <a:t>qua </a:t>
            </a:r>
            <a:r>
              <a:rPr lang="vi-VN" dirty="0">
                <a:latin typeface="Tahoma" pitchFamily="34" charset="0"/>
                <a:ea typeface="Tahoma" pitchFamily="34" charset="0"/>
                <a:cs typeface="Tahoma" pitchFamily="34" charset="0"/>
              </a:rPr>
              <a:t>đườ</a:t>
            </a:r>
            <a:r>
              <a:rPr lang="en-US" dirty="0" err="1">
                <a:latin typeface="Tahoma" pitchFamily="34" charset="0"/>
                <a:ea typeface="Tahoma" pitchFamily="34" charset="0"/>
                <a:cs typeface="Tahoma" pitchFamily="34" charset="0"/>
              </a:rPr>
              <a:t>ng</a:t>
            </a:r>
            <a:r>
              <a:rPr lang="vi-VN"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niêm</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mạc</a:t>
            </a:r>
            <a:r>
              <a:rPr lang="en-US" dirty="0">
                <a:latin typeface="Tahoma" pitchFamily="34" charset="0"/>
                <a:ea typeface="Tahoma" pitchFamily="34" charset="0"/>
                <a:cs typeface="Tahoma" pitchFamily="34" charset="0"/>
              </a:rPr>
              <a:t> </a:t>
            </a:r>
            <a:r>
              <a:rPr lang="vi-VN" dirty="0">
                <a:latin typeface="Tahoma" pitchFamily="34" charset="0"/>
                <a:ea typeface="Tahoma" pitchFamily="34" charset="0"/>
                <a:cs typeface="Tahoma" pitchFamily="34" charset="0"/>
              </a:rPr>
              <a:t>miệng</a:t>
            </a:r>
            <a:r>
              <a:rPr lang="en-US" dirty="0">
                <a:latin typeface="Tahoma" pitchFamily="34" charset="0"/>
                <a:ea typeface="Tahoma" pitchFamily="34" charset="0"/>
                <a:cs typeface="Tahoma" pitchFamily="34" charset="0"/>
              </a:rPr>
              <a:t>/</a:t>
            </a:r>
            <a:r>
              <a:rPr lang="en-US" dirty="0" err="1">
                <a:latin typeface="Tahoma" pitchFamily="34" charset="0"/>
                <a:ea typeface="Tahoma" pitchFamily="34" charset="0"/>
                <a:cs typeface="Tahoma" pitchFamily="34" charset="0"/>
              </a:rPr>
              <a:t>mũi</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của</a:t>
            </a:r>
            <a:r>
              <a:rPr lang="vi-VN" dirty="0">
                <a:latin typeface="Tahoma" pitchFamily="34" charset="0"/>
                <a:ea typeface="Tahoma" pitchFamily="34" charset="0"/>
                <a:cs typeface="Tahoma" pitchFamily="34" charset="0"/>
              </a:rPr>
              <a:t> vắc xin  như uống bại liệt, rotavirus và vắc-xin cúm.</a:t>
            </a:r>
            <a:endParaRPr lang="en-US" dirty="0">
              <a:latin typeface="Tahoma" pitchFamily="34" charset="0"/>
              <a:ea typeface="Tahoma" pitchFamily="34" charset="0"/>
              <a:cs typeface="Tahoma" pitchFamily="34" charset="0"/>
            </a:endParaRPr>
          </a:p>
          <a:p>
            <a:pPr algn="just"/>
            <a:endParaRPr lang="en-US"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235773802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1614</TotalTime>
  <Words>4115</Words>
  <Application>Microsoft Office PowerPoint</Application>
  <PresentationFormat>On-screen Show (4:3)</PresentationFormat>
  <Paragraphs>161</Paragraphs>
  <Slides>44</Slides>
  <Notes>1</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Civic</vt:lpstr>
      <vt:lpstr>ĐÁP ỨNG MIỄN DỊCH VACCIN  Ở TRẺ NON THÁNG</vt:lpstr>
      <vt:lpstr>NỘI DUNG</vt:lpstr>
      <vt:lpstr>Giới thiệu </vt:lpstr>
      <vt:lpstr>Chú thích </vt:lpstr>
      <vt:lpstr>PowerPoint Presentation</vt:lpstr>
      <vt:lpstr>Đặc điểm của hệ thống miễn dịch và tác động của Tiêm chủng trong PI </vt:lpstr>
      <vt:lpstr>Đặc điểm của hệ thống miễn dịch và tác động của Tiêm chủng trong PI </vt:lpstr>
      <vt:lpstr>Đặc điểm của hệ thống miễn dịch và tác động của Tiêm chủng trong PI </vt:lpstr>
      <vt:lpstr>Đặc điểm của hệ thống miễn dịch và tác động của Tiêm chủng trong PI</vt:lpstr>
      <vt:lpstr>Đặc điểm của hệ thống miễn dịch và tác động của Tiêm chủng trong PI</vt:lpstr>
      <vt:lpstr>Đặc điểm của hệ thống miễn dịch và tác động của Tiêm chủng trong PI</vt:lpstr>
      <vt:lpstr>Đặc điểm của hệ thống miễn dịch và tác động của Tiêm chủng trong PI</vt:lpstr>
      <vt:lpstr>Đặc điểm của hệ thống miễn dịch và tác động của Tiêm chủng trong PI</vt:lpstr>
      <vt:lpstr>Đặc điểm của hệ thống miễn dịch và tác động của Tiêm chủng trong PI</vt:lpstr>
      <vt:lpstr>Đặc điểm của hệ thống miễn dịch và tác động của Tiêm chủng trong PI</vt:lpstr>
      <vt:lpstr>Đặc điểm của hệ thống miễn dịch và tác động của Tiêm chủng trong PI</vt:lpstr>
      <vt:lpstr>PowerPoint Presentation</vt:lpstr>
      <vt:lpstr>         Đáp ứng miễn dịch với vaccin ở trẻ non tháng (vaccin bại liệt IPV) </vt:lpstr>
      <vt:lpstr>Đáp ứng miễn dịch với vaccin ở trẻ non tháng (vaccin bại liệt IPV) </vt:lpstr>
      <vt:lpstr>Đáp ứng miễn dịch với vaccin ở trẻ non tháng (vaccin bạch hầu - uốn ván)</vt:lpstr>
      <vt:lpstr>Đáp ứng miễn dịch với vaccin ở trẻ non tháng (vaccin bạch hầu - uốn ván)</vt:lpstr>
      <vt:lpstr>Đáp ứng miễn dịch với vaccin ở trẻ non tháng (vaccin ho gà vô bào)</vt:lpstr>
      <vt:lpstr>Đáp ứng miễn dịch với vaccin ở trẻ non tháng (vaccin ho gà vô bào)</vt:lpstr>
      <vt:lpstr>Đáp ứng miễn dịch với vaccin ở trẻ non tháng (vaccin ho gà vô bào)</vt:lpstr>
      <vt:lpstr>Đáp ứng miễn dịch với vaccin ở trẻ non tháng (vaccin ho gà vô bào)</vt:lpstr>
      <vt:lpstr>Đáp ứng miễn dịch với vaccin ở trẻ non tháng (vaccin ho gà vô bào)</vt:lpstr>
      <vt:lpstr>Đáp ứng miễn dịch với vaccin ở trẻ non tháng (vaccin viêm gan B)</vt:lpstr>
      <vt:lpstr>Đáp ứng miễn dịch với vaccin ở trẻ non tháng (vaccin viêm gan B)</vt:lpstr>
      <vt:lpstr> Đáp ứng miễn dịch với vaccin ở trẻ non tháng (vaccin cộng hợp) </vt:lpstr>
      <vt:lpstr>Đáp ứng miễn dịch với vaccin ở trẻ non tháng (vaccin cộng hợp) </vt:lpstr>
      <vt:lpstr>Đáp ứng miễn dịch với vaccin ở trẻ non tháng (vaccin cộng hợp) </vt:lpstr>
      <vt:lpstr>Đáp ứng miễn dịch với vaccin ở trẻ non tháng (vaccin cộng hợp) </vt:lpstr>
      <vt:lpstr>Đáp ứng miễn dịch với vaccin ở trẻ non tháng (vaccin cộng hợp) </vt:lpstr>
      <vt:lpstr>Đáp ứng miễn dịch với vaccin ở trẻ non tháng (vaccin cộng hợp) </vt:lpstr>
      <vt:lpstr>Đáp ứng miễn dịch với vaccin ở trẻ non tháng (vaccin cộng hợp) </vt:lpstr>
      <vt:lpstr>Đáp ứng miễn dịch với vaccin ở trẻ non tháng (vaccin cúm bất hoạt)</vt:lpstr>
      <vt:lpstr>Đáp ứng miễn dịch với vaccin ở trẻ non tháng (vaccin cúm bất hoạt)</vt:lpstr>
      <vt:lpstr>Đáp ứng miễn dịch với vaccin ở trẻ non tháng (vaccin rotavirus)</vt:lpstr>
      <vt:lpstr>Đáp ứng miễn dịch với vaccin ở trẻ non tháng (vaccin rotavirus)</vt:lpstr>
      <vt:lpstr>Đáp ứng miễn dịch với vaccin ở trẻ non tháng (vaccin MMRV)</vt:lpstr>
      <vt:lpstr>Đáp ứng miễn dịch với vaccin ở trẻ non tháng (vaccin MMRV)</vt:lpstr>
      <vt:lpstr>Đáp ứng miễn dịch với vaccin ở trẻ non tháng (vaccin MMRV)</vt:lpstr>
      <vt:lpstr>KẾT LUẬN</vt:lpstr>
      <vt:lpstr>XIN CHÂN THÀNH CÁM ƠN SỰ LẮNG NGHE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VACCIN CHO TRE NON THANG</dc:title>
  <dc:creator>asus</dc:creator>
  <cp:lastModifiedBy>asus</cp:lastModifiedBy>
  <cp:revision>73</cp:revision>
  <dcterms:created xsi:type="dcterms:W3CDTF">2013-01-20T13:42:33Z</dcterms:created>
  <dcterms:modified xsi:type="dcterms:W3CDTF">2013-03-13T15:33:44Z</dcterms:modified>
</cp:coreProperties>
</file>